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74" r:id="rId2"/>
  </p:sldMasterIdLst>
  <p:notesMasterIdLst>
    <p:notesMasterId r:id="rId44"/>
  </p:notesMasterIdLst>
  <p:handoutMasterIdLst>
    <p:handoutMasterId r:id="rId45"/>
  </p:handoutMasterIdLst>
  <p:sldIdLst>
    <p:sldId id="311" r:id="rId3"/>
    <p:sldId id="301" r:id="rId4"/>
    <p:sldId id="313" r:id="rId5"/>
    <p:sldId id="319" r:id="rId6"/>
    <p:sldId id="305" r:id="rId7"/>
    <p:sldId id="341" r:id="rId8"/>
    <p:sldId id="321" r:id="rId9"/>
    <p:sldId id="320" r:id="rId10"/>
    <p:sldId id="340" r:id="rId11"/>
    <p:sldId id="343" r:id="rId12"/>
    <p:sldId id="308" r:id="rId13"/>
    <p:sldId id="328" r:id="rId14"/>
    <p:sldId id="345" r:id="rId15"/>
    <p:sldId id="329" r:id="rId16"/>
    <p:sldId id="331" r:id="rId17"/>
    <p:sldId id="330" r:id="rId18"/>
    <p:sldId id="346" r:id="rId19"/>
    <p:sldId id="333" r:id="rId20"/>
    <p:sldId id="347" r:id="rId21"/>
    <p:sldId id="309" r:id="rId22"/>
    <p:sldId id="325" r:id="rId23"/>
    <p:sldId id="323" r:id="rId24"/>
    <p:sldId id="324" r:id="rId25"/>
    <p:sldId id="326" r:id="rId26"/>
    <p:sldId id="334" r:id="rId27"/>
    <p:sldId id="348" r:id="rId28"/>
    <p:sldId id="310" r:id="rId29"/>
    <p:sldId id="349" r:id="rId30"/>
    <p:sldId id="350" r:id="rId31"/>
    <p:sldId id="351" r:id="rId32"/>
    <p:sldId id="339" r:id="rId33"/>
    <p:sldId id="337" r:id="rId34"/>
    <p:sldId id="338" r:id="rId35"/>
    <p:sldId id="307" r:id="rId36"/>
    <p:sldId id="335" r:id="rId37"/>
    <p:sldId id="336" r:id="rId38"/>
    <p:sldId id="315" r:id="rId39"/>
    <p:sldId id="317" r:id="rId40"/>
    <p:sldId id="327" r:id="rId41"/>
    <p:sldId id="332" r:id="rId42"/>
    <p:sldId id="322" r:id="rId43"/>
  </p:sldIdLst>
  <p:sldSz cx="27432000" cy="6858000"/>
  <p:notesSz cx="6858000" cy="92964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a:srgbClr val="D1D1D1"/>
    <a:srgbClr val="4CC0BA"/>
    <a:srgbClr val="7C94BE"/>
    <a:srgbClr val="349893"/>
    <a:srgbClr val="236764"/>
    <a:srgbClr val="11312F"/>
    <a:srgbClr val="000000"/>
    <a:srgbClr val="3DB5A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9" autoAdjust="0"/>
    <p:restoredTop sz="96270" autoAdjust="0"/>
  </p:normalViewPr>
  <p:slideViewPr>
    <p:cSldViewPr>
      <p:cViewPr>
        <p:scale>
          <a:sx n="40" d="100"/>
          <a:sy n="40" d="100"/>
        </p:scale>
        <p:origin x="-312" y="-774"/>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2%20Intrinsic%20Motivations\AE%20Senior%20Thesis%20ResearchSurvey%20on%20Motivation%20(Respons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gonzales\Dropbox%20(Personal)\AA%20Thesis\Final%20Report\Analysis%204%20Resource%20Leveling%20for%20Cash%20Flow\Cash%20Flow%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877618191919816E-2"/>
          <c:y val="2.7578879489640967E-2"/>
          <c:w val="0.80654408017163404"/>
          <c:h val="0.54276947795736219"/>
        </c:manualLayout>
      </c:layout>
      <c:lineChart>
        <c:grouping val="standard"/>
        <c:varyColors val="0"/>
        <c:ser>
          <c:idx val="0"/>
          <c:order val="0"/>
          <c:tx>
            <c:strRef>
              <c:f>'Age Relationship'!$B$9</c:f>
              <c:strCache>
                <c:ptCount val="1"/>
                <c:pt idx="0">
                  <c:v>18-24</c:v>
                </c:pt>
              </c:strCache>
            </c:strRef>
          </c:tx>
          <c:spPr>
            <a:ln w="47625" cap="rnd" cmpd="sng" algn="ctr">
              <a:noFill/>
              <a:prstDash val="solid"/>
              <a:round/>
            </a:ln>
            <a:effectLst/>
          </c:spPr>
          <c:marker>
            <c:symbol val="circle"/>
            <c:size val="12"/>
            <c:spPr>
              <a:solidFill>
                <a:srgbClr val="000000"/>
              </a:solidFill>
              <a:ln w="9525" cap="flat" cmpd="sng" algn="ctr">
                <a:noFill/>
                <a:prstDash val="solid"/>
                <a:round/>
              </a:ln>
              <a:effectLst>
                <a:outerShdw blurRad="40000" dist="20000" dir="5400000" rotWithShape="0">
                  <a:srgbClr val="000000">
                    <a:alpha val="38000"/>
                  </a:srgbClr>
                </a:outerShdw>
              </a:effectLst>
            </c:spPr>
          </c:marker>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Relationship'!$C$9:$P$9</c:f>
              <c:numCache>
                <c:formatCode>0.00</c:formatCode>
                <c:ptCount val="14"/>
                <c:pt idx="0">
                  <c:v>9.2857142857142865</c:v>
                </c:pt>
                <c:pt idx="1">
                  <c:v>5.7142857142857144</c:v>
                </c:pt>
                <c:pt idx="2">
                  <c:v>7.5</c:v>
                </c:pt>
                <c:pt idx="3">
                  <c:v>7.5</c:v>
                </c:pt>
                <c:pt idx="4">
                  <c:v>8.5714285714285712</c:v>
                </c:pt>
                <c:pt idx="5">
                  <c:v>6.0714285714285712</c:v>
                </c:pt>
                <c:pt idx="6">
                  <c:v>7.1428571428571432</c:v>
                </c:pt>
                <c:pt idx="7">
                  <c:v>5.7142857142857144</c:v>
                </c:pt>
                <c:pt idx="8">
                  <c:v>8.2142857142857135</c:v>
                </c:pt>
                <c:pt idx="9">
                  <c:v>4.2428571428571429</c:v>
                </c:pt>
                <c:pt idx="10">
                  <c:v>2.8857142857142857</c:v>
                </c:pt>
                <c:pt idx="11">
                  <c:v>7.5142857142857142</c:v>
                </c:pt>
                <c:pt idx="12">
                  <c:v>9.6428571428571423</c:v>
                </c:pt>
                <c:pt idx="13">
                  <c:v>7.8571428571428568</c:v>
                </c:pt>
              </c:numCache>
              <c:extLst>
                <c:ext xmlns:c15="http://schemas.microsoft.com/office/drawing/2012/chart" uri="{02D57815-91ED-43cb-92C2-25804820EDAC}">
                  <c15:fullRef>
                    <c15:sqref>'Age Relationship'!$C$9:$T$9</c15:sqref>
                  </c15:fullRef>
                </c:ext>
              </c:extLst>
            </c:numRef>
          </c:val>
          <c:smooth val="0"/>
        </c:ser>
        <c:ser>
          <c:idx val="1"/>
          <c:order val="1"/>
          <c:tx>
            <c:strRef>
              <c:f>'Age Relationship'!$B$10</c:f>
              <c:strCache>
                <c:ptCount val="1"/>
                <c:pt idx="0">
                  <c:v>25-34</c:v>
                </c:pt>
              </c:strCache>
            </c:strRef>
          </c:tx>
          <c:spPr>
            <a:ln w="47625" cap="rnd" cmpd="sng" algn="ctr">
              <a:noFill/>
              <a:prstDash val="solid"/>
              <a:round/>
            </a:ln>
            <a:effectLst/>
          </c:spPr>
          <c:marker>
            <c:symbol val="diamond"/>
            <c:size val="12"/>
            <c:spPr>
              <a:solidFill>
                <a:srgbClr val="11312F"/>
              </a:solidFill>
              <a:ln w="9525" cap="flat" cmpd="sng" algn="ctr">
                <a:noFill/>
                <a:prstDash val="solid"/>
                <a:round/>
              </a:ln>
              <a:effectLst>
                <a:outerShdw blurRad="40000" dist="20000" dir="5400000" rotWithShape="0">
                  <a:srgbClr val="000000">
                    <a:alpha val="38000"/>
                  </a:srgbClr>
                </a:outerShdw>
              </a:effectLst>
            </c:spPr>
          </c:marker>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Relationship'!$C$10:$P$10</c:f>
              <c:numCache>
                <c:formatCode>0.00</c:formatCode>
                <c:ptCount val="14"/>
                <c:pt idx="0">
                  <c:v>9.1666666666666661</c:v>
                </c:pt>
                <c:pt idx="1">
                  <c:v>7.5</c:v>
                </c:pt>
                <c:pt idx="2">
                  <c:v>7.083333333333333</c:v>
                </c:pt>
                <c:pt idx="3">
                  <c:v>6.25</c:v>
                </c:pt>
                <c:pt idx="4">
                  <c:v>7.916666666666667</c:v>
                </c:pt>
                <c:pt idx="5">
                  <c:v>8.3333333333333339</c:v>
                </c:pt>
                <c:pt idx="6">
                  <c:v>6.9833333333333334</c:v>
                </c:pt>
                <c:pt idx="7">
                  <c:v>4.166666666666667</c:v>
                </c:pt>
                <c:pt idx="8">
                  <c:v>7.083333333333333</c:v>
                </c:pt>
                <c:pt idx="9">
                  <c:v>5.416666666666667</c:v>
                </c:pt>
                <c:pt idx="10">
                  <c:v>1.25</c:v>
                </c:pt>
                <c:pt idx="11">
                  <c:v>7.083333333333333</c:v>
                </c:pt>
                <c:pt idx="12">
                  <c:v>8.75</c:v>
                </c:pt>
                <c:pt idx="13">
                  <c:v>7.5</c:v>
                </c:pt>
              </c:numCache>
              <c:extLst>
                <c:ext xmlns:c15="http://schemas.microsoft.com/office/drawing/2012/chart" uri="{02D57815-91ED-43cb-92C2-25804820EDAC}">
                  <c15:fullRef>
                    <c15:sqref>'Age Relationship'!$C$10:$T$10</c15:sqref>
                  </c15:fullRef>
                </c:ext>
              </c:extLst>
            </c:numRef>
          </c:val>
          <c:smooth val="0"/>
        </c:ser>
        <c:ser>
          <c:idx val="2"/>
          <c:order val="2"/>
          <c:tx>
            <c:strRef>
              <c:f>'Age Relationship'!$B$11</c:f>
              <c:strCache>
                <c:ptCount val="1"/>
                <c:pt idx="0">
                  <c:v>35-44</c:v>
                </c:pt>
              </c:strCache>
            </c:strRef>
          </c:tx>
          <c:spPr>
            <a:ln w="47625" cap="rnd" cmpd="sng" algn="ctr">
              <a:noFill/>
              <a:prstDash val="solid"/>
              <a:round/>
            </a:ln>
            <a:effectLst/>
          </c:spPr>
          <c:marker>
            <c:symbol val="triangle"/>
            <c:size val="12"/>
            <c:spPr>
              <a:solidFill>
                <a:srgbClr val="236764"/>
              </a:solidFill>
              <a:ln w="9525" cap="flat" cmpd="sng" algn="ctr">
                <a:noFill/>
                <a:prstDash val="solid"/>
                <a:round/>
              </a:ln>
              <a:effectLst>
                <a:outerShdw blurRad="40000" dist="20000" dir="5400000" rotWithShape="0">
                  <a:srgbClr val="000000">
                    <a:alpha val="38000"/>
                  </a:srgbClr>
                </a:outerShdw>
              </a:effectLst>
            </c:spPr>
          </c:marker>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Relationship'!$C$11:$P$11</c:f>
              <c:numCache>
                <c:formatCode>0.00</c:formatCode>
                <c:ptCount val="14"/>
                <c:pt idx="0">
                  <c:v>7.8125</c:v>
                </c:pt>
                <c:pt idx="1">
                  <c:v>5.625</c:v>
                </c:pt>
                <c:pt idx="2">
                  <c:v>6.25</c:v>
                </c:pt>
                <c:pt idx="3">
                  <c:v>5</c:v>
                </c:pt>
                <c:pt idx="4">
                  <c:v>6.5625</c:v>
                </c:pt>
                <c:pt idx="5">
                  <c:v>6.5625</c:v>
                </c:pt>
                <c:pt idx="6">
                  <c:v>6.875</c:v>
                </c:pt>
                <c:pt idx="7">
                  <c:v>5</c:v>
                </c:pt>
                <c:pt idx="8">
                  <c:v>8.4375</c:v>
                </c:pt>
                <c:pt idx="9">
                  <c:v>4.375</c:v>
                </c:pt>
                <c:pt idx="10">
                  <c:v>3.125</c:v>
                </c:pt>
                <c:pt idx="11">
                  <c:v>8.125</c:v>
                </c:pt>
                <c:pt idx="12">
                  <c:v>9.0625</c:v>
                </c:pt>
                <c:pt idx="13">
                  <c:v>6.875</c:v>
                </c:pt>
              </c:numCache>
              <c:extLst>
                <c:ext xmlns:c15="http://schemas.microsoft.com/office/drawing/2012/chart" uri="{02D57815-91ED-43cb-92C2-25804820EDAC}">
                  <c15:fullRef>
                    <c15:sqref>'Age Relationship'!$C$11:$T$11</c15:sqref>
                  </c15:fullRef>
                </c:ext>
              </c:extLst>
            </c:numRef>
          </c:val>
          <c:smooth val="0"/>
        </c:ser>
        <c:ser>
          <c:idx val="3"/>
          <c:order val="3"/>
          <c:tx>
            <c:strRef>
              <c:f>'Age Relationship'!$B$12</c:f>
              <c:strCache>
                <c:ptCount val="1"/>
                <c:pt idx="0">
                  <c:v>45-54</c:v>
                </c:pt>
              </c:strCache>
            </c:strRef>
          </c:tx>
          <c:spPr>
            <a:ln w="47625" cap="rnd" cmpd="sng" algn="ctr">
              <a:noFill/>
              <a:prstDash val="solid"/>
              <a:round/>
            </a:ln>
            <a:effectLst/>
          </c:spPr>
          <c:marker>
            <c:symbol val="circle"/>
            <c:size val="12"/>
            <c:spPr>
              <a:solidFill>
                <a:srgbClr val="349893"/>
              </a:solidFill>
              <a:ln w="9525" cap="flat" cmpd="sng" algn="ctr">
                <a:noFill/>
                <a:prstDash val="solid"/>
                <a:round/>
              </a:ln>
              <a:effectLst>
                <a:outerShdw blurRad="40000" dist="20000" dir="5400000" rotWithShape="0">
                  <a:srgbClr val="000000">
                    <a:alpha val="38000"/>
                  </a:srgbClr>
                </a:outerShdw>
              </a:effectLst>
            </c:spPr>
          </c:marker>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Relationship'!$C$12:$P$12</c:f>
              <c:numCache>
                <c:formatCode>0.00</c:formatCode>
                <c:ptCount val="14"/>
                <c:pt idx="0">
                  <c:v>9.375</c:v>
                </c:pt>
                <c:pt idx="1">
                  <c:v>6.875</c:v>
                </c:pt>
                <c:pt idx="2">
                  <c:v>6.875</c:v>
                </c:pt>
                <c:pt idx="3">
                  <c:v>5.625</c:v>
                </c:pt>
                <c:pt idx="4">
                  <c:v>8.125</c:v>
                </c:pt>
                <c:pt idx="5">
                  <c:v>6.875</c:v>
                </c:pt>
                <c:pt idx="6">
                  <c:v>7.5</c:v>
                </c:pt>
                <c:pt idx="7">
                  <c:v>3.125</c:v>
                </c:pt>
                <c:pt idx="8">
                  <c:v>6.875</c:v>
                </c:pt>
                <c:pt idx="9">
                  <c:v>5</c:v>
                </c:pt>
                <c:pt idx="10">
                  <c:v>2.5</c:v>
                </c:pt>
                <c:pt idx="11">
                  <c:v>7.5</c:v>
                </c:pt>
                <c:pt idx="12">
                  <c:v>8.125</c:v>
                </c:pt>
                <c:pt idx="13">
                  <c:v>5.625</c:v>
                </c:pt>
              </c:numCache>
              <c:extLst>
                <c:ext xmlns:c15="http://schemas.microsoft.com/office/drawing/2012/chart" uri="{02D57815-91ED-43cb-92C2-25804820EDAC}">
                  <c15:fullRef>
                    <c15:sqref>'Age Relationship'!$C$12:$T$12</c15:sqref>
                  </c15:fullRef>
                </c:ext>
              </c:extLst>
            </c:numRef>
          </c:val>
          <c:smooth val="0"/>
        </c:ser>
        <c:ser>
          <c:idx val="4"/>
          <c:order val="4"/>
          <c:tx>
            <c:strRef>
              <c:f>'Age Relationship'!$B$13</c:f>
              <c:strCache>
                <c:ptCount val="1"/>
                <c:pt idx="0">
                  <c:v>55-64</c:v>
                </c:pt>
              </c:strCache>
            </c:strRef>
          </c:tx>
          <c:spPr>
            <a:ln w="47625" cap="rnd" cmpd="sng" algn="ctr">
              <a:noFill/>
              <a:prstDash val="solid"/>
              <a:round/>
            </a:ln>
            <a:effectLst/>
          </c:spPr>
          <c:marker>
            <c:symbol val="triangle"/>
            <c:size val="12"/>
            <c:spPr>
              <a:solidFill>
                <a:srgbClr val="4CC0BA"/>
              </a:solidFill>
              <a:ln w="9525" cap="flat" cmpd="sng" algn="ctr">
                <a:noFill/>
                <a:prstDash val="solid"/>
                <a:round/>
              </a:ln>
              <a:effectLst>
                <a:outerShdw blurRad="40000" dist="20000" dir="5400000" rotWithShape="0">
                  <a:srgbClr val="000000">
                    <a:alpha val="38000"/>
                  </a:srgbClr>
                </a:outerShdw>
              </a:effectLst>
            </c:spPr>
          </c:marker>
          <c:trendline>
            <c:spPr>
              <a:ln w="9525" cap="rnd" cmpd="sng" algn="ctr">
                <a:noFill/>
                <a:prstDash val="solid"/>
                <a:round/>
              </a:ln>
              <a:effectLst/>
            </c:spPr>
            <c:trendlineType val="linear"/>
            <c:dispRSqr val="0"/>
            <c:dispEq val="0"/>
          </c:trendline>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Relationship'!$C$13:$P$13</c:f>
              <c:numCache>
                <c:formatCode>0.00</c:formatCode>
                <c:ptCount val="14"/>
                <c:pt idx="0">
                  <c:v>9.375</c:v>
                </c:pt>
                <c:pt idx="1">
                  <c:v>7.5</c:v>
                </c:pt>
                <c:pt idx="2">
                  <c:v>8.125</c:v>
                </c:pt>
                <c:pt idx="3">
                  <c:v>6.875</c:v>
                </c:pt>
                <c:pt idx="4">
                  <c:v>8.125</c:v>
                </c:pt>
                <c:pt idx="5">
                  <c:v>6.875</c:v>
                </c:pt>
                <c:pt idx="6">
                  <c:v>7.5</c:v>
                </c:pt>
                <c:pt idx="7">
                  <c:v>3.75</c:v>
                </c:pt>
                <c:pt idx="8">
                  <c:v>7.5</c:v>
                </c:pt>
                <c:pt idx="9">
                  <c:v>5</c:v>
                </c:pt>
                <c:pt idx="10">
                  <c:v>3.75</c:v>
                </c:pt>
                <c:pt idx="11">
                  <c:v>7.5</c:v>
                </c:pt>
                <c:pt idx="12">
                  <c:v>8.125</c:v>
                </c:pt>
                <c:pt idx="13">
                  <c:v>6.25</c:v>
                </c:pt>
              </c:numCache>
              <c:extLst>
                <c:ext xmlns:c15="http://schemas.microsoft.com/office/drawing/2012/chart" uri="{02D57815-91ED-43cb-92C2-25804820EDAC}">
                  <c15:fullRef>
                    <c15:sqref>'Age Relationship'!$C$13:$T$13</c15:sqref>
                  </c15:fullRef>
                </c:ext>
              </c:extLst>
            </c:numRef>
          </c:val>
          <c:smooth val="0"/>
        </c:ser>
        <c:ser>
          <c:idx val="5"/>
          <c:order val="5"/>
          <c:tx>
            <c:strRef>
              <c:f>'Age Relationship'!$B$14</c:f>
              <c:strCache>
                <c:ptCount val="1"/>
                <c:pt idx="0">
                  <c:v>65+</c:v>
                </c:pt>
              </c:strCache>
            </c:strRef>
          </c:tx>
          <c:spPr>
            <a:ln w="47625" cap="rnd" cmpd="sng" algn="ctr">
              <a:noFill/>
              <a:prstDash val="solid"/>
              <a:round/>
            </a:ln>
            <a:effectLst/>
          </c:spPr>
          <c:marker>
            <c:symbol val="diamond"/>
            <c:size val="12"/>
            <c:spPr>
              <a:solidFill>
                <a:srgbClr val="7C94BE"/>
              </a:solidFill>
              <a:ln w="9525" cap="flat" cmpd="sng" algn="ctr">
                <a:noFill/>
                <a:prstDash val="solid"/>
                <a:round/>
              </a:ln>
              <a:effectLst/>
            </c:spPr>
          </c:marker>
          <c:cat>
            <c:strRef>
              <c:f>'Correlation 2'!$B$1:$O$1</c:f>
              <c:strCache>
                <c:ptCount val="14"/>
                <c:pt idx="0">
                  <c:v>A respectable leader</c:v>
                </c:pt>
                <c:pt idx="1">
                  <c:v>Formal recognition</c:v>
                </c:pt>
                <c:pt idx="2">
                  <c:v>Promotional Opportunities</c:v>
                </c:pt>
                <c:pt idx="3">
                  <c:v>Time off</c:v>
                </c:pt>
                <c:pt idx="4">
                  <c:v>A challenging project</c:v>
                </c:pt>
                <c:pt idx="5">
                  <c:v>Money</c:v>
                </c:pt>
                <c:pt idx="6">
                  <c:v>A complex project</c:v>
                </c:pt>
                <c:pt idx="7">
                  <c:v>Negative consequences</c:v>
                </c:pt>
                <c:pt idx="8">
                  <c:v>Team reputation</c:v>
                </c:pt>
                <c:pt idx="9">
                  <c:v>Negative feedback</c:v>
                </c:pt>
                <c:pt idx="10">
                  <c:v>Unmotivated team member</c:v>
                </c:pt>
                <c:pt idx="11">
                  <c:v>Assuming a leadership position</c:v>
                </c:pt>
                <c:pt idx="12">
                  <c:v>When believe in the cause</c:v>
                </c:pt>
                <c:pt idx="13">
                  <c:v>The team</c:v>
                </c:pt>
              </c:strCache>
              <c:extLst>
                <c:ext xmlns:c15="http://schemas.microsoft.com/office/drawing/2012/chart" uri="{02D57815-91ED-43cb-92C2-25804820EDAC}">
                  <c15:fullRef>
                    <c15:sqref>'Correlation 2'!$B$1:$S$1</c15:sqref>
                  </c15:fullRef>
                </c:ext>
              </c:extLst>
            </c:strRef>
          </c:cat>
          <c:val>
            <c:numRef>
              <c:f>'Age Relationship'!$C$14:$P$14</c:f>
              <c:numCache>
                <c:formatCode>General</c:formatCode>
                <c:ptCount val="14"/>
                <c:pt idx="0">
                  <c:v>5</c:v>
                </c:pt>
                <c:pt idx="1">
                  <c:v>5</c:v>
                </c:pt>
                <c:pt idx="2">
                  <c:v>2.5</c:v>
                </c:pt>
                <c:pt idx="3">
                  <c:v>7.5</c:v>
                </c:pt>
                <c:pt idx="4">
                  <c:v>7.5</c:v>
                </c:pt>
                <c:pt idx="5">
                  <c:v>10</c:v>
                </c:pt>
                <c:pt idx="6">
                  <c:v>7.5</c:v>
                </c:pt>
                <c:pt idx="7">
                  <c:v>5</c:v>
                </c:pt>
                <c:pt idx="8">
                  <c:v>2.5</c:v>
                </c:pt>
                <c:pt idx="9">
                  <c:v>5</c:v>
                </c:pt>
                <c:pt idx="10">
                  <c:v>2.5</c:v>
                </c:pt>
                <c:pt idx="11">
                  <c:v>7.5</c:v>
                </c:pt>
                <c:pt idx="12">
                  <c:v>7.5</c:v>
                </c:pt>
                <c:pt idx="13">
                  <c:v>2.5</c:v>
                </c:pt>
              </c:numCache>
              <c:extLst>
                <c:ext xmlns:c15="http://schemas.microsoft.com/office/drawing/2012/chart" uri="{02D57815-91ED-43cb-92C2-25804820EDAC}">
                  <c15:fullRef>
                    <c15:sqref>'Age Relationship'!$C$14:$T$14</c15:sqref>
                  </c15:fullRef>
                </c:ext>
              </c:extLst>
            </c:numRef>
          </c:val>
          <c:smooth val="0"/>
        </c:ser>
        <c:dLbls>
          <c:showLegendKey val="0"/>
          <c:showVal val="0"/>
          <c:showCatName val="0"/>
          <c:showSerName val="0"/>
          <c:showPercent val="0"/>
          <c:showBubbleSize val="0"/>
        </c:dLbls>
        <c:marker val="1"/>
        <c:smooth val="0"/>
        <c:axId val="125955072"/>
        <c:axId val="133436544"/>
      </c:lineChart>
      <c:catAx>
        <c:axId val="125955072"/>
        <c:scaling>
          <c:orientation val="minMax"/>
        </c:scaling>
        <c:delete val="0"/>
        <c:axPos val="b"/>
        <c:numFmt formatCode="General" sourceLinked="1"/>
        <c:majorTickMark val="out"/>
        <c:minorTickMark val="none"/>
        <c:tickLblPos val="low"/>
        <c:spPr>
          <a:noFill/>
          <a:ln w="9525" cap="flat" cmpd="sng" algn="ctr">
            <a:noFill/>
            <a:prstDash val="solid"/>
            <a:round/>
          </a:ln>
          <a:effectLst/>
        </c:spPr>
        <c:txPr>
          <a:bodyPr rot="5400000" vert="horz"/>
          <a:lstStyle/>
          <a:p>
            <a:pPr>
              <a:defRPr/>
            </a:pPr>
            <a:endParaRPr lang="en-US"/>
          </a:p>
        </c:txPr>
        <c:crossAx val="133436544"/>
        <c:crosses val="autoZero"/>
        <c:auto val="1"/>
        <c:lblAlgn val="ctr"/>
        <c:lblOffset val="100"/>
        <c:tickMarkSkip val="1"/>
        <c:noMultiLvlLbl val="1"/>
      </c:catAx>
      <c:valAx>
        <c:axId val="133436544"/>
        <c:scaling>
          <c:orientation val="minMax"/>
          <c:max val="10"/>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en-US"/>
          </a:p>
        </c:txPr>
        <c:crossAx val="125955072"/>
        <c:crossesAt val="1"/>
        <c:crossBetween val="between"/>
      </c:valAx>
      <c:spPr>
        <a:noFill/>
        <a:ln>
          <a:noFill/>
        </a:ln>
        <a:effectLst/>
      </c:spPr>
    </c:plotArea>
    <c:legend>
      <c:legendPos val="r"/>
      <c:legendEntry>
        <c:idx val="6"/>
        <c:delete val="1"/>
      </c:legendEntry>
      <c:layout>
        <c:manualLayout>
          <c:xMode val="edge"/>
          <c:yMode val="edge"/>
          <c:x val="0.88200290365091605"/>
          <c:y val="6.4045865053739451E-2"/>
          <c:w val="0.11482511930274503"/>
          <c:h val="0.44249371903052481"/>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prstDash val="solid"/>
      <a:round/>
    </a:ln>
    <a:effectLst/>
  </c:spPr>
  <c:txPr>
    <a:bodyPr/>
    <a:lstStyle/>
    <a:p>
      <a:pPr>
        <a:defRPr sz="1600">
          <a:latin typeface="Georgia"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6693429365964"/>
          <c:y val="0.13302735184417738"/>
          <c:w val="0.85313459272760095"/>
          <c:h val="0.59817792512778012"/>
        </c:manualLayout>
      </c:layout>
      <c:lineChart>
        <c:grouping val="standard"/>
        <c:varyColors val="0"/>
        <c:ser>
          <c:idx val="0"/>
          <c:order val="0"/>
          <c:tx>
            <c:strRef>
              <c:f>'Original CF'!$H$24</c:f>
              <c:strCache>
                <c:ptCount val="1"/>
                <c:pt idx="0">
                  <c:v>Original</c:v>
                </c:pt>
              </c:strCache>
            </c:strRef>
          </c:tx>
          <c:spPr>
            <a:ln>
              <a:solidFill>
                <a:srgbClr val="777777"/>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CF'!$E$25:$E$64</c:f>
              <c:numCache>
                <c:formatCode>0</c:formatCode>
                <c:ptCount val="40"/>
                <c:pt idx="0">
                  <c:v>1</c:v>
                </c:pt>
                <c:pt idx="1">
                  <c:v>4</c:v>
                </c:pt>
                <c:pt idx="2">
                  <c:v>3</c:v>
                </c:pt>
                <c:pt idx="3">
                  <c:v>3</c:v>
                </c:pt>
                <c:pt idx="4">
                  <c:v>3</c:v>
                </c:pt>
                <c:pt idx="5">
                  <c:v>3</c:v>
                </c:pt>
                <c:pt idx="6">
                  <c:v>3</c:v>
                </c:pt>
                <c:pt idx="7">
                  <c:v>21</c:v>
                </c:pt>
                <c:pt idx="8">
                  <c:v>24</c:v>
                </c:pt>
                <c:pt idx="9">
                  <c:v>40</c:v>
                </c:pt>
                <c:pt idx="10">
                  <c:v>40</c:v>
                </c:pt>
                <c:pt idx="11">
                  <c:v>44</c:v>
                </c:pt>
                <c:pt idx="12">
                  <c:v>50</c:v>
                </c:pt>
                <c:pt idx="13">
                  <c:v>62</c:v>
                </c:pt>
                <c:pt idx="14">
                  <c:v>60</c:v>
                </c:pt>
                <c:pt idx="15">
                  <c:v>64</c:v>
                </c:pt>
                <c:pt idx="16">
                  <c:v>64</c:v>
                </c:pt>
                <c:pt idx="17">
                  <c:v>64</c:v>
                </c:pt>
                <c:pt idx="18">
                  <c:v>64</c:v>
                </c:pt>
                <c:pt idx="19">
                  <c:v>64</c:v>
                </c:pt>
                <c:pt idx="20">
                  <c:v>62</c:v>
                </c:pt>
                <c:pt idx="21">
                  <c:v>58</c:v>
                </c:pt>
                <c:pt idx="22">
                  <c:v>58</c:v>
                </c:pt>
                <c:pt idx="23">
                  <c:v>58</c:v>
                </c:pt>
                <c:pt idx="24">
                  <c:v>58</c:v>
                </c:pt>
                <c:pt idx="25">
                  <c:v>58</c:v>
                </c:pt>
                <c:pt idx="26">
                  <c:v>57</c:v>
                </c:pt>
                <c:pt idx="27">
                  <c:v>55</c:v>
                </c:pt>
                <c:pt idx="28">
                  <c:v>51</c:v>
                </c:pt>
                <c:pt idx="29">
                  <c:v>51</c:v>
                </c:pt>
                <c:pt idx="30">
                  <c:v>51</c:v>
                </c:pt>
                <c:pt idx="31">
                  <c:v>49</c:v>
                </c:pt>
                <c:pt idx="32">
                  <c:v>49</c:v>
                </c:pt>
                <c:pt idx="33">
                  <c:v>23</c:v>
                </c:pt>
                <c:pt idx="34">
                  <c:v>11</c:v>
                </c:pt>
                <c:pt idx="35">
                  <c:v>6</c:v>
                </c:pt>
                <c:pt idx="36">
                  <c:v>6</c:v>
                </c:pt>
                <c:pt idx="37">
                  <c:v>6</c:v>
                </c:pt>
                <c:pt idx="38">
                  <c:v>3</c:v>
                </c:pt>
                <c:pt idx="39">
                  <c:v>3</c:v>
                </c:pt>
              </c:numCache>
            </c:numRef>
          </c:val>
          <c:smooth val="0"/>
        </c:ser>
        <c:ser>
          <c:idx val="1"/>
          <c:order val="1"/>
          <c:tx>
            <c:strRef>
              <c:f>'Mech Review CF'!$H$24</c:f>
              <c:strCache>
                <c:ptCount val="1"/>
                <c:pt idx="0">
                  <c:v>Mech Review</c:v>
                </c:pt>
              </c:strCache>
            </c:strRef>
          </c:tx>
          <c:spPr>
            <a:ln>
              <a:solidFill>
                <a:srgbClr val="3DB5AF"/>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CF'!$E$25:$E$64</c:f>
              <c:numCache>
                <c:formatCode>0</c:formatCode>
                <c:ptCount val="40"/>
                <c:pt idx="0">
                  <c:v>1</c:v>
                </c:pt>
                <c:pt idx="1">
                  <c:v>4</c:v>
                </c:pt>
                <c:pt idx="2">
                  <c:v>3</c:v>
                </c:pt>
                <c:pt idx="3">
                  <c:v>3</c:v>
                </c:pt>
                <c:pt idx="4">
                  <c:v>3</c:v>
                </c:pt>
                <c:pt idx="5">
                  <c:v>3</c:v>
                </c:pt>
                <c:pt idx="6">
                  <c:v>4</c:v>
                </c:pt>
                <c:pt idx="7">
                  <c:v>10</c:v>
                </c:pt>
                <c:pt idx="8">
                  <c:v>15</c:v>
                </c:pt>
                <c:pt idx="9">
                  <c:v>22</c:v>
                </c:pt>
                <c:pt idx="10">
                  <c:v>28</c:v>
                </c:pt>
                <c:pt idx="11">
                  <c:v>41</c:v>
                </c:pt>
                <c:pt idx="12">
                  <c:v>43</c:v>
                </c:pt>
                <c:pt idx="13">
                  <c:v>54</c:v>
                </c:pt>
                <c:pt idx="14">
                  <c:v>60</c:v>
                </c:pt>
                <c:pt idx="15">
                  <c:v>72</c:v>
                </c:pt>
                <c:pt idx="16">
                  <c:v>80</c:v>
                </c:pt>
                <c:pt idx="17">
                  <c:v>80</c:v>
                </c:pt>
                <c:pt idx="18">
                  <c:v>82</c:v>
                </c:pt>
                <c:pt idx="19">
                  <c:v>82</c:v>
                </c:pt>
                <c:pt idx="20">
                  <c:v>82</c:v>
                </c:pt>
                <c:pt idx="21">
                  <c:v>82</c:v>
                </c:pt>
                <c:pt idx="22">
                  <c:v>82</c:v>
                </c:pt>
                <c:pt idx="23">
                  <c:v>80</c:v>
                </c:pt>
                <c:pt idx="24">
                  <c:v>72</c:v>
                </c:pt>
                <c:pt idx="25">
                  <c:v>64</c:v>
                </c:pt>
                <c:pt idx="26">
                  <c:v>62</c:v>
                </c:pt>
                <c:pt idx="27">
                  <c:v>56</c:v>
                </c:pt>
                <c:pt idx="28">
                  <c:v>46</c:v>
                </c:pt>
                <c:pt idx="29">
                  <c:v>46</c:v>
                </c:pt>
                <c:pt idx="30">
                  <c:v>28</c:v>
                </c:pt>
                <c:pt idx="31">
                  <c:v>15</c:v>
                </c:pt>
                <c:pt idx="32">
                  <c:v>12</c:v>
                </c:pt>
                <c:pt idx="33">
                  <c:v>9</c:v>
                </c:pt>
                <c:pt idx="34">
                  <c:v>9</c:v>
                </c:pt>
                <c:pt idx="35">
                  <c:v>6</c:v>
                </c:pt>
                <c:pt idx="36">
                  <c:v>6</c:v>
                </c:pt>
                <c:pt idx="37">
                  <c:v>6</c:v>
                </c:pt>
                <c:pt idx="38">
                  <c:v>3</c:v>
                </c:pt>
                <c:pt idx="39">
                  <c:v>2</c:v>
                </c:pt>
              </c:numCache>
            </c:numRef>
          </c:val>
          <c:smooth val="0"/>
        </c:ser>
        <c:dLbls>
          <c:showLegendKey val="0"/>
          <c:showVal val="0"/>
          <c:showCatName val="0"/>
          <c:showSerName val="0"/>
          <c:showPercent val="0"/>
          <c:showBubbleSize val="0"/>
        </c:dLbls>
        <c:marker val="1"/>
        <c:smooth val="0"/>
        <c:axId val="133821184"/>
        <c:axId val="133822720"/>
      </c:lineChart>
      <c:dateAx>
        <c:axId val="13382118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3822720"/>
        <c:crosses val="autoZero"/>
        <c:auto val="1"/>
        <c:lblOffset val="100"/>
        <c:baseTimeUnit val="months"/>
      </c:dateAx>
      <c:valAx>
        <c:axId val="133822720"/>
        <c:scaling>
          <c:orientation val="minMax"/>
          <c:max val="9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Number of Crews</a:t>
                </a:r>
              </a:p>
            </c:rich>
          </c:tx>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33821184"/>
        <c:crosses val="autoZero"/>
        <c:crossBetween val="between"/>
      </c:valAx>
      <c:spPr>
        <a:noFill/>
        <a:ln>
          <a:noFill/>
        </a:ln>
        <a:effectLst/>
      </c:spPr>
    </c:plotArea>
    <c:legend>
      <c:legendPos val="b"/>
      <c:layout>
        <c:manualLayout>
          <c:xMode val="edge"/>
          <c:yMode val="edge"/>
          <c:x val="0.78167298073589853"/>
          <c:y val="0.13572143942533499"/>
          <c:w val="0.21832689545882236"/>
          <c:h val="0.1951516093383063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600">
          <a:latin typeface="Georgia" panose="02040502050405020303"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Manpower Cost</a:t>
            </a:r>
          </a:p>
        </c:rich>
      </c:tx>
      <c:layout>
        <c:manualLayout>
          <c:xMode val="edge"/>
          <c:yMode val="edge"/>
          <c:x val="0.40013880476478902"/>
          <c:y val="5.5944055944055901E-3"/>
        </c:manualLayout>
      </c:layout>
      <c:overlay val="0"/>
      <c:spPr>
        <a:noFill/>
        <a:ln>
          <a:noFill/>
        </a:ln>
        <a:effectLst/>
      </c:spPr>
    </c:title>
    <c:autoTitleDeleted val="0"/>
    <c:plotArea>
      <c:layout>
        <c:manualLayout>
          <c:layoutTarget val="inner"/>
          <c:xMode val="edge"/>
          <c:yMode val="edge"/>
          <c:x val="0.18624482850660615"/>
          <c:y val="0.110962612190959"/>
          <c:w val="0.79525657280128115"/>
          <c:h val="0.66000477888633913"/>
        </c:manualLayout>
      </c:layout>
      <c:lineChart>
        <c:grouping val="standard"/>
        <c:varyColors val="0"/>
        <c:ser>
          <c:idx val="2"/>
          <c:order val="0"/>
          <c:tx>
            <c:strRef>
              <c:f>'Mech Review CF'!$H$24</c:f>
              <c:strCache>
                <c:ptCount val="1"/>
                <c:pt idx="0">
                  <c:v>Mech Review</c:v>
                </c:pt>
              </c:strCache>
            </c:strRef>
          </c:tx>
          <c:spPr>
            <a:ln>
              <a:solidFill>
                <a:srgbClr val="3DB5AF"/>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CF'!$F$25:$F$64</c:f>
              <c:numCache>
                <c:formatCode>_("$"* #,##0_);_("$"* \(#,##0\);_("$"* "-"_);_(@_)</c:formatCode>
                <c:ptCount val="40"/>
                <c:pt idx="0">
                  <c:v>45157.351999999999</c:v>
                </c:pt>
                <c:pt idx="1">
                  <c:v>82490.14</c:v>
                </c:pt>
                <c:pt idx="2" formatCode="_(&quot;$&quot;* #,##0.00_);_(&quot;$&quot;* \(#,##0.00\);_(&quot;$&quot;* &quot;-&quot;??_);_(@_)">
                  <c:v>90081.872000000003</c:v>
                </c:pt>
                <c:pt idx="3" formatCode="_(&quot;$&quot;* #,##0.00_);_(&quot;$&quot;* \(#,##0.00\);_(&quot;$&quot;* &quot;-&quot;??_);_(@_)">
                  <c:v>162265.46</c:v>
                </c:pt>
                <c:pt idx="4" formatCode="_(&quot;$&quot;* #,##0.00_);_(&quot;$&quot;* \(#,##0.00\);_(&quot;$&quot;* &quot;-&quot;??_);_(@_)">
                  <c:v>72639.460000000006</c:v>
                </c:pt>
                <c:pt idx="5" formatCode="_(&quot;$&quot;* #,##0.00_);_(&quot;$&quot;* \(#,##0.00\);_(&quot;$&quot;* &quot;-&quot;??_);_(@_)">
                  <c:v>501709.09039999999</c:v>
                </c:pt>
                <c:pt idx="6" formatCode="_(&quot;$&quot;* #,##0.00_);_(&quot;$&quot;* \(#,##0.00\);_(&quot;$&quot;* &quot;-&quot;??_);_(@_)">
                  <c:v>307907.09039999999</c:v>
                </c:pt>
                <c:pt idx="7" formatCode="_(&quot;$&quot;* #,##0.00_);_(&quot;$&quot;* \(#,##0.00\);_(&quot;$&quot;* &quot;-&quot;??_);_(@_)">
                  <c:v>371815.12640000001</c:v>
                </c:pt>
                <c:pt idx="8" formatCode="_(&quot;$&quot;* #,##0.00_);_(&quot;$&quot;* \(#,##0.00\);_(&quot;$&quot;* &quot;-&quot;??_);_(@_)">
                  <c:v>310898.8</c:v>
                </c:pt>
                <c:pt idx="9" formatCode="_(&quot;$&quot;* #,##0.00_);_(&quot;$&quot;* \(#,##0.00\);_(&quot;$&quot;* &quot;-&quot;??_);_(@_)">
                  <c:v>490294.05203949672</c:v>
                </c:pt>
                <c:pt idx="10" formatCode="_(&quot;$&quot;* #,##0.00_);_(&quot;$&quot;* \(#,##0.00\);_(&quot;$&quot;* &quot;-&quot;??_);_(@_)">
                  <c:v>898516.19521157991</c:v>
                </c:pt>
                <c:pt idx="11" formatCode="_(&quot;$&quot;* #,##0.00_);_(&quot;$&quot;* \(#,##0.00\);_(&quot;$&quot;* &quot;-&quot;??_);_(@_)">
                  <c:v>1065184.27461062</c:v>
                </c:pt>
                <c:pt idx="12" formatCode="_(&quot;$&quot;* #,##0.00_);_(&quot;$&quot;* \(#,##0.00\);_(&quot;$&quot;* &quot;-&quot;??_);_(@_)">
                  <c:v>1150488.71751505</c:v>
                </c:pt>
                <c:pt idx="13" formatCode="_(&quot;$&quot;* #,##0.00_);_(&quot;$&quot;* \(#,##0.00\);_(&quot;$&quot;* &quot;-&quot;??_);_(@_)">
                  <c:v>1259463.1125414099</c:v>
                </c:pt>
                <c:pt idx="14" formatCode="_(&quot;$&quot;* #,##0.00_);_(&quot;$&quot;* \(#,##0.00\);_(&quot;$&quot;* &quot;-&quot;??_);_(@_)">
                  <c:v>1422792.49113616</c:v>
                </c:pt>
                <c:pt idx="15" formatCode="_(&quot;$&quot;* #,##0.00_);_(&quot;$&quot;* \(#,##0.00\);_(&quot;$&quot;* &quot;-&quot;??_);_(@_)">
                  <c:v>1626529.6713815499</c:v>
                </c:pt>
                <c:pt idx="16" formatCode="_(&quot;$&quot;* #,##0.00_);_(&quot;$&quot;* \(#,##0.00\);_(&quot;$&quot;* &quot;-&quot;??_);_(@_)">
                  <c:v>1843679.4634823501</c:v>
                </c:pt>
                <c:pt idx="17" formatCode="_(&quot;$&quot;* #,##0.00_);_(&quot;$&quot;* \(#,##0.00\);_(&quot;$&quot;* &quot;-&quot;??_);_(@_)">
                  <c:v>1843679.4634823501</c:v>
                </c:pt>
                <c:pt idx="18" formatCode="_(&quot;$&quot;* #,##0.00_);_(&quot;$&quot;* \(#,##0.00\);_(&quot;$&quot;* &quot;-&quot;??_);_(@_)">
                  <c:v>1860657.56183613</c:v>
                </c:pt>
                <c:pt idx="19" formatCode="_(&quot;$&quot;* #,##0.00_);_(&quot;$&quot;* \(#,##0.00\);_(&quot;$&quot;* &quot;-&quot;??_);_(@_)">
                  <c:v>1877635.6601899101</c:v>
                </c:pt>
                <c:pt idx="20" formatCode="_(&quot;$&quot;* #,##0.00_);_(&quot;$&quot;* \(#,##0.00\);_(&quot;$&quot;* &quot;-&quot;??_);_(@_)">
                  <c:v>1877635.6601899101</c:v>
                </c:pt>
                <c:pt idx="21" formatCode="_(&quot;$&quot;* #,##0.00_);_(&quot;$&quot;* \(#,##0.00\);_(&quot;$&quot;* &quot;-&quot;??_);_(@_)">
                  <c:v>1877635.6601899101</c:v>
                </c:pt>
                <c:pt idx="22" formatCode="_(&quot;$&quot;* #,##0.00_);_(&quot;$&quot;* \(#,##0.00\);_(&quot;$&quot;* &quot;-&quot;??_);_(@_)">
                  <c:v>1843679.4634823501</c:v>
                </c:pt>
                <c:pt idx="23" formatCode="_(&quot;$&quot;* #,##0.00_);_(&quot;$&quot;* \(#,##0.00\);_(&quot;$&quot;* &quot;-&quot;??_);_(@_)">
                  <c:v>1789392.0154571501</c:v>
                </c:pt>
                <c:pt idx="24" formatCode="_(&quot;$&quot;* #,##0.00_);_(&quot;$&quot;* \(#,##0.00\);_(&quot;$&quot;* &quot;-&quot;??_);_(@_)">
                  <c:v>1666725.1394976701</c:v>
                </c:pt>
                <c:pt idx="25" formatCode="_(&quot;$&quot;* #,##0.00_);_(&quot;$&quot;* \(#,##0.00\);_(&quot;$&quot;* &quot;-&quot;??_);_(@_)">
                  <c:v>1510569.1013497701</c:v>
                </c:pt>
                <c:pt idx="26" formatCode="_(&quot;$&quot;* #,##0.00_);_(&quot;$&quot;* \(#,##0.00\);_(&quot;$&quot;* &quot;-&quot;??_);_(@_)">
                  <c:v>1455814.6188054199</c:v>
                </c:pt>
                <c:pt idx="27" formatCode="_(&quot;$&quot;* #,##0.00_);_(&quot;$&quot;* \(#,##0.00\);_(&quot;$&quot;* &quot;-&quot;??_);_(@_)">
                  <c:v>1310960.9097412301</c:v>
                </c:pt>
                <c:pt idx="28" formatCode="_(&quot;$&quot;* #,##0.00_);_(&quot;$&quot;* \(#,##0.00\);_(&quot;$&quot;* &quot;-&quot;??_);_(@_)">
                  <c:v>1075003.4846771101</c:v>
                </c:pt>
                <c:pt idx="29" formatCode="_(&quot;$&quot;* #,##0.00_);_(&quot;$&quot;* \(#,##0.00\);_(&quot;$&quot;* &quot;-&quot;??_);_(@_)">
                  <c:v>1075003.4846771101</c:v>
                </c:pt>
                <c:pt idx="30" formatCode="_(&quot;$&quot;* #,##0.00_);_(&quot;$&quot;* \(#,##0.00\);_(&quot;$&quot;* &quot;-&quot;??_);_(@_)">
                  <c:v>613736.76325331605</c:v>
                </c:pt>
                <c:pt idx="31" formatCode="_(&quot;$&quot;* #,##0.00_);_(&quot;$&quot;* \(#,##0.00\);_(&quot;$&quot;* &quot;-&quot;??_);_(@_)">
                  <c:v>230153.0768532684</c:v>
                </c:pt>
                <c:pt idx="32" formatCode="_(&quot;$&quot;* #,##0.00_);_(&quot;$&quot;* \(#,##0.00\);_(&quot;$&quot;* &quot;-&quot;??_);_(@_)">
                  <c:v>130932.93606825999</c:v>
                </c:pt>
                <c:pt idx="33" formatCode="_(&quot;$&quot;* #,##0.00_);_(&quot;$&quot;* \(#,##0.00\);_(&quot;$&quot;* &quot;-&quot;??_);_(@_)">
                  <c:v>101473.6974558996</c:v>
                </c:pt>
                <c:pt idx="34" formatCode="_(&quot;$&quot;* #,##0.00_);_(&quot;$&quot;* \(#,##0.00\);_(&quot;$&quot;* &quot;-&quot;??_);_(@_)">
                  <c:v>101473.6974558996</c:v>
                </c:pt>
                <c:pt idx="35" formatCode="_(&quot;$&quot;* #,##0.00_);_(&quot;$&quot;* \(#,##0.00\);_(&quot;$&quot;* &quot;-&quot;??_);_(@_)">
                  <c:v>67113.058821198007</c:v>
                </c:pt>
                <c:pt idx="36" formatCode="_(&quot;$&quot;* #,##0.00_);_(&quot;$&quot;* \(#,##0.00\);_(&quot;$&quot;* &quot;-&quot;??_);_(@_)">
                  <c:v>67113.058821198007</c:v>
                </c:pt>
                <c:pt idx="37" formatCode="_(&quot;$&quot;* #,##0.00_);_(&quot;$&quot;* \(#,##0.00\);_(&quot;$&quot;* &quot;-&quot;??_);_(@_)">
                  <c:v>64184.752438219257</c:v>
                </c:pt>
                <c:pt idx="38" formatCode="_(&quot;$&quot;* #,##0.00_);_(&quot;$&quot;* \(#,##0.00\);_(&quot;$&quot;* &quot;-&quot;??_);_(@_)">
                  <c:v>24981.11377844862</c:v>
                </c:pt>
                <c:pt idx="39" formatCode="_(&quot;$&quot;* #,##0.00_);_(&quot;$&quot;* \(#,##0.00\);_(&quot;$&quot;* &quot;-&quot;??_);_(@_)">
                  <c:v>8573.2000000000007</c:v>
                </c:pt>
              </c:numCache>
            </c:numRef>
          </c:val>
          <c:smooth val="0"/>
        </c:ser>
        <c:ser>
          <c:idx val="3"/>
          <c:order val="1"/>
          <c:tx>
            <c:strRef>
              <c:f>'Modified CF'!$H$24</c:f>
              <c:strCache>
                <c:ptCount val="1"/>
                <c:pt idx="0">
                  <c:v>Modified</c:v>
                </c:pt>
              </c:strCache>
            </c:strRef>
          </c:tx>
          <c:spPr>
            <a:ln>
              <a:solidFill>
                <a:srgbClr val="365F91"/>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CF'!$F$25:$F$64</c:f>
              <c:numCache>
                <c:formatCode>_("$"* #,##0.00_);_("$"* \(#,##0.00\);_("$"* "-"??_);_(@_)</c:formatCode>
                <c:ptCount val="40"/>
                <c:pt idx="0">
                  <c:v>45157.351999999999</c:v>
                </c:pt>
                <c:pt idx="1">
                  <c:v>82490.14</c:v>
                </c:pt>
                <c:pt idx="2">
                  <c:v>90081.872000000003</c:v>
                </c:pt>
                <c:pt idx="3">
                  <c:v>162265.46</c:v>
                </c:pt>
                <c:pt idx="4">
                  <c:v>72639.460000000006</c:v>
                </c:pt>
                <c:pt idx="5">
                  <c:v>501709.09039999999</c:v>
                </c:pt>
                <c:pt idx="6">
                  <c:v>307907.09039999999</c:v>
                </c:pt>
                <c:pt idx="7">
                  <c:v>371815.12640000001</c:v>
                </c:pt>
                <c:pt idx="8">
                  <c:v>310898.8</c:v>
                </c:pt>
                <c:pt idx="9">
                  <c:v>490294.05203949672</c:v>
                </c:pt>
                <c:pt idx="10">
                  <c:v>898516.19521157991</c:v>
                </c:pt>
                <c:pt idx="11">
                  <c:v>1065184.27461062</c:v>
                </c:pt>
                <c:pt idx="12">
                  <c:v>1657727.1001367399</c:v>
                </c:pt>
                <c:pt idx="13">
                  <c:v>1487118.2143278599</c:v>
                </c:pt>
                <c:pt idx="14">
                  <c:v>1507682.9829050701</c:v>
                </c:pt>
                <c:pt idx="15">
                  <c:v>1507682.9829050701</c:v>
                </c:pt>
                <c:pt idx="16">
                  <c:v>1507682.9829050701</c:v>
                </c:pt>
                <c:pt idx="17">
                  <c:v>1507682.9829050701</c:v>
                </c:pt>
                <c:pt idx="18">
                  <c:v>1490704.88455129</c:v>
                </c:pt>
                <c:pt idx="19">
                  <c:v>1507682.9829050701</c:v>
                </c:pt>
                <c:pt idx="20">
                  <c:v>1507682.9829050701</c:v>
                </c:pt>
                <c:pt idx="21">
                  <c:v>1623070.3516504399</c:v>
                </c:pt>
                <c:pt idx="22">
                  <c:v>1589114.1549428699</c:v>
                </c:pt>
                <c:pt idx="23">
                  <c:v>1568782.9036252401</c:v>
                </c:pt>
                <c:pt idx="24">
                  <c:v>1738457.7203958</c:v>
                </c:pt>
                <c:pt idx="25">
                  <c:v>1622836.8343908601</c:v>
                </c:pt>
                <c:pt idx="26">
                  <c:v>1622836.8343908601</c:v>
                </c:pt>
                <c:pt idx="27">
                  <c:v>1487448.1992067599</c:v>
                </c:pt>
                <c:pt idx="28">
                  <c:v>1383856.2412417801</c:v>
                </c:pt>
                <c:pt idx="29">
                  <c:v>1322756.3205216201</c:v>
                </c:pt>
                <c:pt idx="30">
                  <c:v>1007773.17921507</c:v>
                </c:pt>
                <c:pt idx="31">
                  <c:v>375602.53302550892</c:v>
                </c:pt>
                <c:pt idx="32">
                  <c:v>246898.94412964059</c:v>
                </c:pt>
                <c:pt idx="33">
                  <c:v>172955.67882250989</c:v>
                </c:pt>
                <c:pt idx="34">
                  <c:v>101473.6974558996</c:v>
                </c:pt>
                <c:pt idx="35">
                  <c:v>67113.058821198007</c:v>
                </c:pt>
                <c:pt idx="36">
                  <c:v>67113.058821198007</c:v>
                </c:pt>
                <c:pt idx="37">
                  <c:v>64184.752438219257</c:v>
                </c:pt>
                <c:pt idx="38">
                  <c:v>24981.11377844862</c:v>
                </c:pt>
                <c:pt idx="39">
                  <c:v>8573.2000000000007</c:v>
                </c:pt>
              </c:numCache>
            </c:numRef>
          </c:val>
          <c:smooth val="0"/>
        </c:ser>
        <c:dLbls>
          <c:showLegendKey val="0"/>
          <c:showVal val="0"/>
          <c:showCatName val="0"/>
          <c:showSerName val="0"/>
          <c:showPercent val="0"/>
          <c:showBubbleSize val="0"/>
        </c:dLbls>
        <c:marker val="1"/>
        <c:smooth val="0"/>
        <c:axId val="134697728"/>
        <c:axId val="134699264"/>
      </c:lineChart>
      <c:dateAx>
        <c:axId val="13469772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4699264"/>
        <c:crosses val="autoZero"/>
        <c:auto val="1"/>
        <c:lblOffset val="100"/>
        <c:baseTimeUnit val="months"/>
      </c:dateAx>
      <c:valAx>
        <c:axId val="134699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Billing in Millions</a:t>
                </a:r>
              </a:p>
            </c:rich>
          </c:tx>
          <c:layout/>
          <c:overlay val="0"/>
          <c:spPr>
            <a:noFill/>
            <a:ln>
              <a:noFill/>
            </a:ln>
            <a:effectLst/>
          </c:spPr>
        </c:title>
        <c:numFmt formatCode="_(&quot;$&quot;* #,##0_);_(&quot;$&quot;* \(#,##0\);_(&quot;$&quot;* &quot;-&quot;_);_(@_)" sourceLinked="0"/>
        <c:majorTickMark val="none"/>
        <c:minorTickMark val="none"/>
        <c:tickLblPos val="nextTo"/>
        <c:spPr>
          <a:noFill/>
          <a:ln>
            <a:noFill/>
          </a:ln>
          <a:effectLst/>
        </c:spPr>
        <c:txPr>
          <a:bodyPr rot="-60000000" vert="horz"/>
          <a:lstStyle/>
          <a:p>
            <a:pPr>
              <a:defRPr/>
            </a:pPr>
            <a:endParaRPr lang="en-US"/>
          </a:p>
        </c:txPr>
        <c:crossAx val="134697728"/>
        <c:crosses val="autoZero"/>
        <c:crossBetween val="between"/>
      </c:valAx>
      <c:spPr>
        <a:noFill/>
        <a:ln>
          <a:noFill/>
        </a:ln>
        <a:effectLst/>
      </c:spPr>
    </c:plotArea>
    <c:legend>
      <c:legendPos val="b"/>
      <c:layout>
        <c:manualLayout>
          <c:xMode val="edge"/>
          <c:yMode val="edge"/>
          <c:x val="0.78683138165421596"/>
          <c:y val="0.114868124001982"/>
          <c:w val="0.20125243959889599"/>
          <c:h val="0.144757391453048"/>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600">
          <a:latin typeface="Georgia" panose="02040502050405020303"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Manpower Curve</a:t>
            </a:r>
          </a:p>
        </c:rich>
      </c:tx>
      <c:layout/>
      <c:overlay val="0"/>
      <c:spPr>
        <a:noFill/>
        <a:ln>
          <a:noFill/>
        </a:ln>
        <a:effectLst/>
      </c:spPr>
    </c:title>
    <c:autoTitleDeleted val="0"/>
    <c:plotArea>
      <c:layout>
        <c:manualLayout>
          <c:layoutTarget val="inner"/>
          <c:xMode val="edge"/>
          <c:yMode val="edge"/>
          <c:x val="8.8968302039168196E-2"/>
          <c:y val="0.10763323062878009"/>
          <c:w val="0.90177940825578617"/>
          <c:h val="0.60981170831906883"/>
        </c:manualLayout>
      </c:layout>
      <c:lineChart>
        <c:grouping val="standard"/>
        <c:varyColors val="0"/>
        <c:ser>
          <c:idx val="4"/>
          <c:order val="2"/>
          <c:tx>
            <c:strRef>
              <c:f>'Mech Review CF'!$H$24</c:f>
              <c:strCache>
                <c:ptCount val="1"/>
                <c:pt idx="0">
                  <c:v>Mech Review</c:v>
                </c:pt>
              </c:strCache>
            </c:strRef>
          </c:tx>
          <c:spPr>
            <a:ln>
              <a:solidFill>
                <a:srgbClr val="3DB5AF"/>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CF'!$E$25:$E$64</c:f>
              <c:numCache>
                <c:formatCode>0</c:formatCode>
                <c:ptCount val="40"/>
                <c:pt idx="0">
                  <c:v>1</c:v>
                </c:pt>
                <c:pt idx="1">
                  <c:v>4</c:v>
                </c:pt>
                <c:pt idx="2">
                  <c:v>3</c:v>
                </c:pt>
                <c:pt idx="3">
                  <c:v>3</c:v>
                </c:pt>
                <c:pt idx="4">
                  <c:v>3</c:v>
                </c:pt>
                <c:pt idx="5">
                  <c:v>3</c:v>
                </c:pt>
                <c:pt idx="6">
                  <c:v>4</c:v>
                </c:pt>
                <c:pt idx="7">
                  <c:v>10</c:v>
                </c:pt>
                <c:pt idx="8">
                  <c:v>15</c:v>
                </c:pt>
                <c:pt idx="9">
                  <c:v>22</c:v>
                </c:pt>
                <c:pt idx="10">
                  <c:v>28</c:v>
                </c:pt>
                <c:pt idx="11">
                  <c:v>41</c:v>
                </c:pt>
                <c:pt idx="12">
                  <c:v>43</c:v>
                </c:pt>
                <c:pt idx="13">
                  <c:v>54</c:v>
                </c:pt>
                <c:pt idx="14">
                  <c:v>60</c:v>
                </c:pt>
                <c:pt idx="15">
                  <c:v>72</c:v>
                </c:pt>
                <c:pt idx="16">
                  <c:v>80</c:v>
                </c:pt>
                <c:pt idx="17">
                  <c:v>80</c:v>
                </c:pt>
                <c:pt idx="18">
                  <c:v>82</c:v>
                </c:pt>
                <c:pt idx="19">
                  <c:v>82</c:v>
                </c:pt>
                <c:pt idx="20">
                  <c:v>82</c:v>
                </c:pt>
                <c:pt idx="21">
                  <c:v>82</c:v>
                </c:pt>
                <c:pt idx="22">
                  <c:v>82</c:v>
                </c:pt>
                <c:pt idx="23">
                  <c:v>80</c:v>
                </c:pt>
                <c:pt idx="24">
                  <c:v>72</c:v>
                </c:pt>
                <c:pt idx="25">
                  <c:v>64</c:v>
                </c:pt>
                <c:pt idx="26">
                  <c:v>62</c:v>
                </c:pt>
                <c:pt idx="27">
                  <c:v>56</c:v>
                </c:pt>
                <c:pt idx="28">
                  <c:v>46</c:v>
                </c:pt>
                <c:pt idx="29">
                  <c:v>46</c:v>
                </c:pt>
                <c:pt idx="30">
                  <c:v>28</c:v>
                </c:pt>
                <c:pt idx="31">
                  <c:v>15</c:v>
                </c:pt>
                <c:pt idx="32">
                  <c:v>12</c:v>
                </c:pt>
                <c:pt idx="33">
                  <c:v>9</c:v>
                </c:pt>
                <c:pt idx="34">
                  <c:v>9</c:v>
                </c:pt>
                <c:pt idx="35">
                  <c:v>6</c:v>
                </c:pt>
                <c:pt idx="36">
                  <c:v>6</c:v>
                </c:pt>
                <c:pt idx="37">
                  <c:v>6</c:v>
                </c:pt>
                <c:pt idx="38">
                  <c:v>3</c:v>
                </c:pt>
                <c:pt idx="39">
                  <c:v>2</c:v>
                </c:pt>
              </c:numCache>
            </c:numRef>
          </c:val>
          <c:smooth val="0"/>
        </c:ser>
        <c:ser>
          <c:idx val="5"/>
          <c:order val="3"/>
          <c:tx>
            <c:strRef>
              <c:f>'Modified CF'!$H$24</c:f>
              <c:strCache>
                <c:ptCount val="1"/>
                <c:pt idx="0">
                  <c:v>Modified</c:v>
                </c:pt>
              </c:strCache>
            </c:strRef>
          </c:tx>
          <c:spPr>
            <a:ln>
              <a:solidFill>
                <a:srgbClr val="365F91"/>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CF'!$E$25:$E$64</c:f>
              <c:numCache>
                <c:formatCode>0</c:formatCode>
                <c:ptCount val="40"/>
                <c:pt idx="0">
                  <c:v>1</c:v>
                </c:pt>
                <c:pt idx="1">
                  <c:v>4</c:v>
                </c:pt>
                <c:pt idx="2">
                  <c:v>3</c:v>
                </c:pt>
                <c:pt idx="3">
                  <c:v>3</c:v>
                </c:pt>
                <c:pt idx="4">
                  <c:v>3</c:v>
                </c:pt>
                <c:pt idx="5">
                  <c:v>3</c:v>
                </c:pt>
                <c:pt idx="6">
                  <c:v>4</c:v>
                </c:pt>
                <c:pt idx="7">
                  <c:v>10</c:v>
                </c:pt>
                <c:pt idx="8">
                  <c:v>15</c:v>
                </c:pt>
                <c:pt idx="9">
                  <c:v>22</c:v>
                </c:pt>
                <c:pt idx="10">
                  <c:v>28</c:v>
                </c:pt>
                <c:pt idx="11">
                  <c:v>41</c:v>
                </c:pt>
                <c:pt idx="12">
                  <c:v>65</c:v>
                </c:pt>
                <c:pt idx="13">
                  <c:v>65</c:v>
                </c:pt>
                <c:pt idx="14">
                  <c:v>65</c:v>
                </c:pt>
                <c:pt idx="15">
                  <c:v>65</c:v>
                </c:pt>
                <c:pt idx="16">
                  <c:v>65</c:v>
                </c:pt>
                <c:pt idx="17">
                  <c:v>65</c:v>
                </c:pt>
                <c:pt idx="18">
                  <c:v>65</c:v>
                </c:pt>
                <c:pt idx="19">
                  <c:v>65</c:v>
                </c:pt>
                <c:pt idx="20">
                  <c:v>65</c:v>
                </c:pt>
                <c:pt idx="21">
                  <c:v>70</c:v>
                </c:pt>
                <c:pt idx="22">
                  <c:v>70</c:v>
                </c:pt>
                <c:pt idx="23">
                  <c:v>70</c:v>
                </c:pt>
                <c:pt idx="24">
                  <c:v>75</c:v>
                </c:pt>
                <c:pt idx="25">
                  <c:v>70</c:v>
                </c:pt>
                <c:pt idx="26">
                  <c:v>70</c:v>
                </c:pt>
                <c:pt idx="27">
                  <c:v>65</c:v>
                </c:pt>
                <c:pt idx="28">
                  <c:v>60</c:v>
                </c:pt>
                <c:pt idx="29">
                  <c:v>57</c:v>
                </c:pt>
                <c:pt idx="30">
                  <c:v>48</c:v>
                </c:pt>
                <c:pt idx="31">
                  <c:v>20</c:v>
                </c:pt>
                <c:pt idx="32">
                  <c:v>20</c:v>
                </c:pt>
                <c:pt idx="33">
                  <c:v>9</c:v>
                </c:pt>
                <c:pt idx="34">
                  <c:v>9</c:v>
                </c:pt>
                <c:pt idx="35">
                  <c:v>6</c:v>
                </c:pt>
                <c:pt idx="36">
                  <c:v>6</c:v>
                </c:pt>
                <c:pt idx="37">
                  <c:v>6</c:v>
                </c:pt>
                <c:pt idx="38">
                  <c:v>3</c:v>
                </c:pt>
                <c:pt idx="39">
                  <c:v>2</c:v>
                </c:pt>
              </c:numCache>
            </c:numRef>
          </c:val>
          <c:smooth val="0"/>
        </c:ser>
        <c:ser>
          <c:idx val="1"/>
          <c:order val="0"/>
          <c:tx>
            <c:strRef>
              <c:f>'Mech Review CF'!$H$24</c:f>
              <c:strCache>
                <c:ptCount val="1"/>
                <c:pt idx="0">
                  <c:v>Mech Review</c:v>
                </c:pt>
              </c:strCache>
            </c:strRef>
          </c:tx>
          <c:spPr>
            <a:ln>
              <a:solidFill>
                <a:srgbClr val="3DB5AF"/>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CF'!$E$25:$E$64</c:f>
              <c:numCache>
                <c:formatCode>0</c:formatCode>
                <c:ptCount val="40"/>
                <c:pt idx="0">
                  <c:v>1</c:v>
                </c:pt>
                <c:pt idx="1">
                  <c:v>4</c:v>
                </c:pt>
                <c:pt idx="2">
                  <c:v>3</c:v>
                </c:pt>
                <c:pt idx="3">
                  <c:v>3</c:v>
                </c:pt>
                <c:pt idx="4">
                  <c:v>3</c:v>
                </c:pt>
                <c:pt idx="5">
                  <c:v>3</c:v>
                </c:pt>
                <c:pt idx="6">
                  <c:v>4</c:v>
                </c:pt>
                <c:pt idx="7">
                  <c:v>10</c:v>
                </c:pt>
                <c:pt idx="8">
                  <c:v>15</c:v>
                </c:pt>
                <c:pt idx="9">
                  <c:v>22</c:v>
                </c:pt>
                <c:pt idx="10">
                  <c:v>28</c:v>
                </c:pt>
                <c:pt idx="11">
                  <c:v>41</c:v>
                </c:pt>
                <c:pt idx="12">
                  <c:v>43</c:v>
                </c:pt>
                <c:pt idx="13">
                  <c:v>54</c:v>
                </c:pt>
                <c:pt idx="14">
                  <c:v>60</c:v>
                </c:pt>
                <c:pt idx="15">
                  <c:v>72</c:v>
                </c:pt>
                <c:pt idx="16">
                  <c:v>80</c:v>
                </c:pt>
                <c:pt idx="17">
                  <c:v>80</c:v>
                </c:pt>
                <c:pt idx="18">
                  <c:v>82</c:v>
                </c:pt>
                <c:pt idx="19">
                  <c:v>82</c:v>
                </c:pt>
                <c:pt idx="20">
                  <c:v>82</c:v>
                </c:pt>
                <c:pt idx="21">
                  <c:v>82</c:v>
                </c:pt>
                <c:pt idx="22">
                  <c:v>82</c:v>
                </c:pt>
                <c:pt idx="23">
                  <c:v>80</c:v>
                </c:pt>
                <c:pt idx="24">
                  <c:v>72</c:v>
                </c:pt>
                <c:pt idx="25">
                  <c:v>64</c:v>
                </c:pt>
                <c:pt idx="26">
                  <c:v>62</c:v>
                </c:pt>
                <c:pt idx="27">
                  <c:v>56</c:v>
                </c:pt>
                <c:pt idx="28">
                  <c:v>46</c:v>
                </c:pt>
                <c:pt idx="29">
                  <c:v>46</c:v>
                </c:pt>
                <c:pt idx="30">
                  <c:v>28</c:v>
                </c:pt>
                <c:pt idx="31">
                  <c:v>15</c:v>
                </c:pt>
                <c:pt idx="32">
                  <c:v>12</c:v>
                </c:pt>
                <c:pt idx="33">
                  <c:v>9</c:v>
                </c:pt>
                <c:pt idx="34">
                  <c:v>9</c:v>
                </c:pt>
                <c:pt idx="35">
                  <c:v>6</c:v>
                </c:pt>
                <c:pt idx="36">
                  <c:v>6</c:v>
                </c:pt>
                <c:pt idx="37">
                  <c:v>6</c:v>
                </c:pt>
                <c:pt idx="38">
                  <c:v>3</c:v>
                </c:pt>
                <c:pt idx="39">
                  <c:v>2</c:v>
                </c:pt>
              </c:numCache>
            </c:numRef>
          </c:val>
          <c:smooth val="0"/>
        </c:ser>
        <c:ser>
          <c:idx val="2"/>
          <c:order val="1"/>
          <c:tx>
            <c:strRef>
              <c:f>'Modified CF'!$H$24</c:f>
              <c:strCache>
                <c:ptCount val="1"/>
                <c:pt idx="0">
                  <c:v>Modified</c:v>
                </c:pt>
              </c:strCache>
            </c:strRef>
          </c:tx>
          <c:spPr>
            <a:ln>
              <a:solidFill>
                <a:srgbClr val="365F91"/>
              </a:solidFill>
            </a:ln>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CF'!$E$25:$E$64</c:f>
              <c:numCache>
                <c:formatCode>0</c:formatCode>
                <c:ptCount val="40"/>
                <c:pt idx="0">
                  <c:v>1</c:v>
                </c:pt>
                <c:pt idx="1">
                  <c:v>4</c:v>
                </c:pt>
                <c:pt idx="2">
                  <c:v>3</c:v>
                </c:pt>
                <c:pt idx="3">
                  <c:v>3</c:v>
                </c:pt>
                <c:pt idx="4">
                  <c:v>3</c:v>
                </c:pt>
                <c:pt idx="5">
                  <c:v>3</c:v>
                </c:pt>
                <c:pt idx="6">
                  <c:v>4</c:v>
                </c:pt>
                <c:pt idx="7">
                  <c:v>10</c:v>
                </c:pt>
                <c:pt idx="8">
                  <c:v>15</c:v>
                </c:pt>
                <c:pt idx="9">
                  <c:v>22</c:v>
                </c:pt>
                <c:pt idx="10">
                  <c:v>28</c:v>
                </c:pt>
                <c:pt idx="11">
                  <c:v>41</c:v>
                </c:pt>
                <c:pt idx="12">
                  <c:v>65</c:v>
                </c:pt>
                <c:pt idx="13">
                  <c:v>65</c:v>
                </c:pt>
                <c:pt idx="14">
                  <c:v>65</c:v>
                </c:pt>
                <c:pt idx="15">
                  <c:v>65</c:v>
                </c:pt>
                <c:pt idx="16">
                  <c:v>65</c:v>
                </c:pt>
                <c:pt idx="17">
                  <c:v>65</c:v>
                </c:pt>
                <c:pt idx="18">
                  <c:v>65</c:v>
                </c:pt>
                <c:pt idx="19">
                  <c:v>65</c:v>
                </c:pt>
                <c:pt idx="20">
                  <c:v>65</c:v>
                </c:pt>
                <c:pt idx="21">
                  <c:v>70</c:v>
                </c:pt>
                <c:pt idx="22">
                  <c:v>70</c:v>
                </c:pt>
                <c:pt idx="23">
                  <c:v>70</c:v>
                </c:pt>
                <c:pt idx="24">
                  <c:v>75</c:v>
                </c:pt>
                <c:pt idx="25">
                  <c:v>70</c:v>
                </c:pt>
                <c:pt idx="26">
                  <c:v>70</c:v>
                </c:pt>
                <c:pt idx="27">
                  <c:v>65</c:v>
                </c:pt>
                <c:pt idx="28">
                  <c:v>60</c:v>
                </c:pt>
                <c:pt idx="29">
                  <c:v>57</c:v>
                </c:pt>
                <c:pt idx="30">
                  <c:v>48</c:v>
                </c:pt>
                <c:pt idx="31">
                  <c:v>20</c:v>
                </c:pt>
                <c:pt idx="32">
                  <c:v>20</c:v>
                </c:pt>
                <c:pt idx="33">
                  <c:v>9</c:v>
                </c:pt>
                <c:pt idx="34">
                  <c:v>9</c:v>
                </c:pt>
                <c:pt idx="35">
                  <c:v>6</c:v>
                </c:pt>
                <c:pt idx="36">
                  <c:v>6</c:v>
                </c:pt>
                <c:pt idx="37">
                  <c:v>6</c:v>
                </c:pt>
                <c:pt idx="38">
                  <c:v>3</c:v>
                </c:pt>
                <c:pt idx="39">
                  <c:v>2</c:v>
                </c:pt>
              </c:numCache>
            </c:numRef>
          </c:val>
          <c:smooth val="0"/>
        </c:ser>
        <c:dLbls>
          <c:showLegendKey val="0"/>
          <c:showVal val="0"/>
          <c:showCatName val="0"/>
          <c:showSerName val="0"/>
          <c:showPercent val="0"/>
          <c:showBubbleSize val="0"/>
        </c:dLbls>
        <c:marker val="1"/>
        <c:smooth val="0"/>
        <c:axId val="134505984"/>
        <c:axId val="134507520"/>
      </c:lineChart>
      <c:dateAx>
        <c:axId val="13450598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4507520"/>
        <c:crosses val="autoZero"/>
        <c:auto val="1"/>
        <c:lblOffset val="100"/>
        <c:baseTimeUnit val="months"/>
      </c:dateAx>
      <c:valAx>
        <c:axId val="134507520"/>
        <c:scaling>
          <c:orientation val="minMax"/>
          <c:max val="9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Number of Crews</a:t>
                </a:r>
              </a:p>
            </c:rich>
          </c:tx>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34505984"/>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74260666935863795"/>
          <c:y val="0.16091547067254899"/>
          <c:w val="0.186880395108796"/>
          <c:h val="0.1858073719045988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600">
          <a:latin typeface="Georgia" panose="02040502050405020303"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vert="horz"/>
          <a:lstStyle/>
          <a:p>
            <a:pPr>
              <a:defRPr/>
            </a:pPr>
            <a:r>
              <a:rPr lang="en-US"/>
              <a:t>Modified Total Cash Flow</a:t>
            </a:r>
          </a:p>
        </c:rich>
      </c:tx>
      <c:layout/>
      <c:overlay val="0"/>
      <c:spPr>
        <a:noFill/>
      </c:spPr>
    </c:title>
    <c:autoTitleDeleted val="0"/>
    <c:plotArea>
      <c:layout>
        <c:manualLayout>
          <c:layoutTarget val="inner"/>
          <c:xMode val="edge"/>
          <c:yMode val="edge"/>
          <c:x val="0.20846522309711282"/>
          <c:y val="0.172500892905809"/>
          <c:w val="0.77871423884514424"/>
          <c:h val="0.60395645626263905"/>
        </c:manualLayout>
      </c:layout>
      <c:areaChart>
        <c:grouping val="stacked"/>
        <c:varyColors val="0"/>
        <c:ser>
          <c:idx val="1"/>
          <c:order val="0"/>
          <c:tx>
            <c:strRef>
              <c:f>'Original CF'!$H$25</c:f>
              <c:strCache>
                <c:ptCount val="1"/>
                <c:pt idx="0">
                  <c:v>Manpower Cost</c:v>
                </c:pt>
              </c:strCache>
            </c:strRef>
          </c:tx>
          <c:spPr>
            <a:solidFill>
              <a:srgbClr val="A0BBDC"/>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CF'!$F$25:$F$64</c:f>
              <c:numCache>
                <c:formatCode>_("$"* #,##0.00_);_("$"* \(#,##0.00\);_("$"* "-"??_);_(@_)</c:formatCode>
                <c:ptCount val="40"/>
                <c:pt idx="0">
                  <c:v>45157.351999999999</c:v>
                </c:pt>
                <c:pt idx="1">
                  <c:v>82490.14</c:v>
                </c:pt>
                <c:pt idx="2">
                  <c:v>90081.872000000003</c:v>
                </c:pt>
                <c:pt idx="3">
                  <c:v>162265.46</c:v>
                </c:pt>
                <c:pt idx="4">
                  <c:v>72639.460000000006</c:v>
                </c:pt>
                <c:pt idx="5">
                  <c:v>501709.09039999999</c:v>
                </c:pt>
                <c:pt idx="6">
                  <c:v>307907.09039999999</c:v>
                </c:pt>
                <c:pt idx="7">
                  <c:v>371815.12640000001</c:v>
                </c:pt>
                <c:pt idx="8">
                  <c:v>310898.8</c:v>
                </c:pt>
                <c:pt idx="9">
                  <c:v>490294.05203949672</c:v>
                </c:pt>
                <c:pt idx="10">
                  <c:v>898516.19521157991</c:v>
                </c:pt>
                <c:pt idx="11">
                  <c:v>1065184.27461062</c:v>
                </c:pt>
                <c:pt idx="12">
                  <c:v>1657727.1001367399</c:v>
                </c:pt>
                <c:pt idx="13">
                  <c:v>1487118.2143278599</c:v>
                </c:pt>
                <c:pt idx="14">
                  <c:v>1507682.9829050701</c:v>
                </c:pt>
                <c:pt idx="15">
                  <c:v>1507682.9829050701</c:v>
                </c:pt>
                <c:pt idx="16">
                  <c:v>1507682.9829050701</c:v>
                </c:pt>
                <c:pt idx="17">
                  <c:v>1507682.9829050701</c:v>
                </c:pt>
                <c:pt idx="18">
                  <c:v>1490704.88455129</c:v>
                </c:pt>
                <c:pt idx="19">
                  <c:v>1507682.9829050701</c:v>
                </c:pt>
                <c:pt idx="20">
                  <c:v>1507682.9829050701</c:v>
                </c:pt>
                <c:pt idx="21">
                  <c:v>1623070.3516504399</c:v>
                </c:pt>
                <c:pt idx="22">
                  <c:v>1589114.1549428699</c:v>
                </c:pt>
                <c:pt idx="23">
                  <c:v>1568782.9036252401</c:v>
                </c:pt>
                <c:pt idx="24">
                  <c:v>1738457.7203958</c:v>
                </c:pt>
                <c:pt idx="25">
                  <c:v>1622836.8343908601</c:v>
                </c:pt>
                <c:pt idx="26">
                  <c:v>1622836.8343908601</c:v>
                </c:pt>
                <c:pt idx="27">
                  <c:v>1487448.1992067599</c:v>
                </c:pt>
                <c:pt idx="28">
                  <c:v>1383856.2412417801</c:v>
                </c:pt>
                <c:pt idx="29">
                  <c:v>1322756.3205216201</c:v>
                </c:pt>
                <c:pt idx="30">
                  <c:v>1007773.17921507</c:v>
                </c:pt>
                <c:pt idx="31">
                  <c:v>375602.53302550892</c:v>
                </c:pt>
                <c:pt idx="32">
                  <c:v>246898.94412964059</c:v>
                </c:pt>
                <c:pt idx="33">
                  <c:v>172955.67882250989</c:v>
                </c:pt>
                <c:pt idx="34">
                  <c:v>101473.6974558996</c:v>
                </c:pt>
                <c:pt idx="35">
                  <c:v>67113.058821198007</c:v>
                </c:pt>
                <c:pt idx="36">
                  <c:v>67113.058821198007</c:v>
                </c:pt>
                <c:pt idx="37">
                  <c:v>64184.752438219257</c:v>
                </c:pt>
                <c:pt idx="38">
                  <c:v>24981.11377844862</c:v>
                </c:pt>
                <c:pt idx="39">
                  <c:v>8573.2000000000007</c:v>
                </c:pt>
              </c:numCache>
            </c:numRef>
          </c:val>
        </c:ser>
        <c:ser>
          <c:idx val="2"/>
          <c:order val="1"/>
          <c:tx>
            <c:strRef>
              <c:f>'Original CF'!$H$26</c:f>
              <c:strCache>
                <c:ptCount val="1"/>
                <c:pt idx="0">
                  <c:v>Equipment/Material Cost</c:v>
                </c:pt>
              </c:strCache>
            </c:strRef>
          </c:tx>
          <c:spPr>
            <a:solidFill>
              <a:srgbClr val="365F91"/>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CF'!$G$25:$G$64</c:f>
              <c:numCache>
                <c:formatCode>_("$"* #,##0.00_);_("$"* \(#,##0.00\);_("$"* "-"??_);_(@_)</c:formatCode>
                <c:ptCount val="40"/>
                <c:pt idx="0">
                  <c:v>276563.64799999993</c:v>
                </c:pt>
                <c:pt idx="1">
                  <c:v>163901.85999999999</c:v>
                </c:pt>
                <c:pt idx="2">
                  <c:v>164585.128</c:v>
                </c:pt>
                <c:pt idx="3">
                  <c:v>171081.54</c:v>
                </c:pt>
                <c:pt idx="4">
                  <c:v>163015.54</c:v>
                </c:pt>
                <c:pt idx="5">
                  <c:v>233571.90960000001</c:v>
                </c:pt>
                <c:pt idx="6">
                  <c:v>194193.90960000001</c:v>
                </c:pt>
                <c:pt idx="7">
                  <c:v>374619.87359999999</c:v>
                </c:pt>
                <c:pt idx="8">
                  <c:v>545031.01924526202</c:v>
                </c:pt>
                <c:pt idx="9">
                  <c:v>560025.35984464874</c:v>
                </c:pt>
                <c:pt idx="10">
                  <c:v>674579.41801313835</c:v>
                </c:pt>
                <c:pt idx="11">
                  <c:v>987499.54144068575</c:v>
                </c:pt>
                <c:pt idx="12">
                  <c:v>1219818.4063589899</c:v>
                </c:pt>
                <c:pt idx="13">
                  <c:v>1509640.9549996301</c:v>
                </c:pt>
                <c:pt idx="14">
                  <c:v>2750634.2709599598</c:v>
                </c:pt>
                <c:pt idx="15">
                  <c:v>2691733.1219907198</c:v>
                </c:pt>
                <c:pt idx="16">
                  <c:v>2446808.59827855</c:v>
                </c:pt>
                <c:pt idx="17">
                  <c:v>1911153.4917909801</c:v>
                </c:pt>
                <c:pt idx="18">
                  <c:v>1958026.0810265599</c:v>
                </c:pt>
                <c:pt idx="19">
                  <c:v>1000866.94889747</c:v>
                </c:pt>
                <c:pt idx="20">
                  <c:v>969367.72676834883</c:v>
                </c:pt>
                <c:pt idx="21">
                  <c:v>904421.86777018849</c:v>
                </c:pt>
                <c:pt idx="22">
                  <c:v>832003.763480386</c:v>
                </c:pt>
                <c:pt idx="23">
                  <c:v>820199.69002232957</c:v>
                </c:pt>
                <c:pt idx="24">
                  <c:v>1038894.7318499601</c:v>
                </c:pt>
                <c:pt idx="25">
                  <c:v>888618.58966045023</c:v>
                </c:pt>
                <c:pt idx="26">
                  <c:v>888618.58966045023</c:v>
                </c:pt>
                <c:pt idx="27">
                  <c:v>810969.51307016343</c:v>
                </c:pt>
                <c:pt idx="28">
                  <c:v>527480.22659049858</c:v>
                </c:pt>
                <c:pt idx="29">
                  <c:v>524397.01683042373</c:v>
                </c:pt>
                <c:pt idx="30">
                  <c:v>505862.4101750172</c:v>
                </c:pt>
                <c:pt idx="31">
                  <c:v>417179.16967549518</c:v>
                </c:pt>
                <c:pt idx="32">
                  <c:v>403176.28194021177</c:v>
                </c:pt>
                <c:pt idx="33">
                  <c:v>381660.18943759962</c:v>
                </c:pt>
                <c:pt idx="34">
                  <c:v>181426.70281775479</c:v>
                </c:pt>
                <c:pt idx="35">
                  <c:v>39096.959189335452</c:v>
                </c:pt>
                <c:pt idx="36">
                  <c:v>39096.959189335452</c:v>
                </c:pt>
                <c:pt idx="37">
                  <c:v>38708.209459297723</c:v>
                </c:pt>
                <c:pt idx="38">
                  <c:v>22569.082686012502</c:v>
                </c:pt>
                <c:pt idx="39">
                  <c:v>14972.78519501819</c:v>
                </c:pt>
              </c:numCache>
            </c:numRef>
          </c:val>
        </c:ser>
        <c:dLbls>
          <c:showLegendKey val="0"/>
          <c:showVal val="0"/>
          <c:showCatName val="0"/>
          <c:showSerName val="0"/>
          <c:showPercent val="0"/>
          <c:showBubbleSize val="0"/>
        </c:dLbls>
        <c:axId val="134416256"/>
        <c:axId val="134417792"/>
      </c:areaChart>
      <c:dateAx>
        <c:axId val="134416256"/>
        <c:scaling>
          <c:orientation val="minMax"/>
        </c:scaling>
        <c:delete val="0"/>
        <c:axPos val="b"/>
        <c:numFmt formatCode="[$-409]mmm\-yy;@" sourceLinked="1"/>
        <c:majorTickMark val="out"/>
        <c:minorTickMark val="none"/>
        <c:tickLblPos val="nextTo"/>
        <c:txPr>
          <a:bodyPr rot="-60000000" vert="horz"/>
          <a:lstStyle/>
          <a:p>
            <a:pPr>
              <a:defRPr/>
            </a:pPr>
            <a:endParaRPr lang="en-US"/>
          </a:p>
        </c:txPr>
        <c:crossAx val="134417792"/>
        <c:crosses val="autoZero"/>
        <c:auto val="1"/>
        <c:lblOffset val="100"/>
        <c:baseTimeUnit val="months"/>
      </c:dateAx>
      <c:valAx>
        <c:axId val="134417792"/>
        <c:scaling>
          <c:orientation val="minMax"/>
        </c:scaling>
        <c:delete val="0"/>
        <c:axPos val="l"/>
        <c:majorGridlines>
          <c:spPr>
            <a:ln w="9525" cap="flat" cmpd="sng" algn="ctr">
              <a:solidFill>
                <a:schemeClr val="bg1">
                  <a:lumMod val="85000"/>
                </a:schemeClr>
              </a:solidFill>
              <a:prstDash val="solid"/>
            </a:ln>
            <a:effectLst/>
          </c:spPr>
        </c:majorGridlines>
        <c:title>
          <c:tx>
            <c:rich>
              <a:bodyPr rot="-5400000" vert="horz"/>
              <a:lstStyle/>
              <a:p>
                <a:pPr>
                  <a:defRPr/>
                </a:pPr>
                <a:r>
                  <a:rPr lang="en-US"/>
                  <a:t>Billing in Millions</a:t>
                </a:r>
              </a:p>
            </c:rich>
          </c:tx>
          <c:layout/>
          <c:overlay val="0"/>
        </c:title>
        <c:numFmt formatCode="_(&quot;$&quot;* #,##0.00_);_(&quot;$&quot;* \(#,##0.00\);_(&quot;$&quot;* &quot;-&quot;??_);_(@_)" sourceLinked="1"/>
        <c:majorTickMark val="none"/>
        <c:minorTickMark val="none"/>
        <c:tickLblPos val="nextTo"/>
        <c:txPr>
          <a:bodyPr rot="-60000000" vert="horz"/>
          <a:lstStyle/>
          <a:p>
            <a:pPr>
              <a:defRPr/>
            </a:pPr>
            <a:endParaRPr lang="en-US"/>
          </a:p>
        </c:txPr>
        <c:crossAx val="134416256"/>
        <c:crosses val="autoZero"/>
        <c:crossBetween val="midCat"/>
      </c:valAx>
    </c:plotArea>
    <c:legend>
      <c:legendPos val="b"/>
      <c:layout>
        <c:manualLayout>
          <c:xMode val="edge"/>
          <c:yMode val="edge"/>
          <c:x val="0.70254778248872696"/>
          <c:y val="0.177890489027934"/>
          <c:w val="0.29745221751127299"/>
          <c:h val="0.140289018576465"/>
        </c:manualLayout>
      </c:layout>
      <c:overlay val="0"/>
      <c:txPr>
        <a:bodyPr rot="0" vert="horz"/>
        <a:lstStyle/>
        <a:p>
          <a:pPr>
            <a:defRPr/>
          </a:pPr>
          <a:endParaRPr lang="en-US"/>
        </a:p>
      </c:txPr>
    </c:legend>
    <c:plotVisOnly val="1"/>
    <c:dispBlanksAs val="gap"/>
    <c:showDLblsOverMax val="0"/>
  </c:chart>
  <c:spPr>
    <a:ln>
      <a:noFill/>
    </a:ln>
  </c:spPr>
  <c:txPr>
    <a:bodyPr/>
    <a:lstStyle/>
    <a:p>
      <a:pPr>
        <a:defRPr sz="1600">
          <a:solidFill>
            <a:srgbClr val="595959"/>
          </a:solidFill>
          <a:latin typeface="Georgia"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vert="horz"/>
          <a:lstStyle/>
          <a:p>
            <a:pPr>
              <a:defRPr/>
            </a:pPr>
            <a:r>
              <a:rPr lang="en-US"/>
              <a:t>Modified Total Cash Flow</a:t>
            </a:r>
          </a:p>
        </c:rich>
      </c:tx>
      <c:layout/>
      <c:overlay val="0"/>
      <c:spPr>
        <a:noFill/>
      </c:spPr>
    </c:title>
    <c:autoTitleDeleted val="0"/>
    <c:plotArea>
      <c:layout>
        <c:manualLayout>
          <c:layoutTarget val="inner"/>
          <c:xMode val="edge"/>
          <c:yMode val="edge"/>
          <c:x val="0.20846522309711282"/>
          <c:y val="0.172500892905809"/>
          <c:w val="0.77871423884514424"/>
          <c:h val="0.60395645626263905"/>
        </c:manualLayout>
      </c:layout>
      <c:areaChart>
        <c:grouping val="stacked"/>
        <c:varyColors val="0"/>
        <c:ser>
          <c:idx val="1"/>
          <c:order val="0"/>
          <c:tx>
            <c:strRef>
              <c:f>'Original CF'!$H$25</c:f>
              <c:strCache>
                <c:ptCount val="1"/>
                <c:pt idx="0">
                  <c:v>Manpower Cost</c:v>
                </c:pt>
              </c:strCache>
            </c:strRef>
          </c:tx>
          <c:spPr>
            <a:solidFill>
              <a:srgbClr val="A0BBDC"/>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CF'!$F$25:$F$64</c:f>
              <c:numCache>
                <c:formatCode>_("$"* #,##0.00_);_("$"* \(#,##0.00\);_("$"* "-"??_);_(@_)</c:formatCode>
                <c:ptCount val="40"/>
                <c:pt idx="0">
                  <c:v>45157.351999999999</c:v>
                </c:pt>
                <c:pt idx="1">
                  <c:v>82490.14</c:v>
                </c:pt>
                <c:pt idx="2">
                  <c:v>90081.872000000003</c:v>
                </c:pt>
                <c:pt idx="3">
                  <c:v>162265.46</c:v>
                </c:pt>
                <c:pt idx="4">
                  <c:v>72639.460000000006</c:v>
                </c:pt>
                <c:pt idx="5">
                  <c:v>501709.09039999999</c:v>
                </c:pt>
                <c:pt idx="6">
                  <c:v>307907.09039999999</c:v>
                </c:pt>
                <c:pt idx="7">
                  <c:v>371815.12640000001</c:v>
                </c:pt>
                <c:pt idx="8">
                  <c:v>310898.8</c:v>
                </c:pt>
                <c:pt idx="9">
                  <c:v>490294.05203949672</c:v>
                </c:pt>
                <c:pt idx="10">
                  <c:v>898516.19521157991</c:v>
                </c:pt>
                <c:pt idx="11">
                  <c:v>1065184.27461062</c:v>
                </c:pt>
                <c:pt idx="12">
                  <c:v>1657727.1001367399</c:v>
                </c:pt>
                <c:pt idx="13">
                  <c:v>1487118.2143278599</c:v>
                </c:pt>
                <c:pt idx="14">
                  <c:v>1507682.9829050701</c:v>
                </c:pt>
                <c:pt idx="15">
                  <c:v>1507682.9829050701</c:v>
                </c:pt>
                <c:pt idx="16">
                  <c:v>1507682.9829050701</c:v>
                </c:pt>
                <c:pt idx="17">
                  <c:v>1507682.9829050701</c:v>
                </c:pt>
                <c:pt idx="18">
                  <c:v>1490704.88455129</c:v>
                </c:pt>
                <c:pt idx="19">
                  <c:v>1507682.9829050701</c:v>
                </c:pt>
                <c:pt idx="20">
                  <c:v>1507682.9829050701</c:v>
                </c:pt>
                <c:pt idx="21">
                  <c:v>1623070.3516504399</c:v>
                </c:pt>
                <c:pt idx="22">
                  <c:v>1589114.1549428699</c:v>
                </c:pt>
                <c:pt idx="23">
                  <c:v>1568782.9036252401</c:v>
                </c:pt>
                <c:pt idx="24">
                  <c:v>1738457.7203958</c:v>
                </c:pt>
                <c:pt idx="25">
                  <c:v>1622836.8343908601</c:v>
                </c:pt>
                <c:pt idx="26">
                  <c:v>1622836.8343908601</c:v>
                </c:pt>
                <c:pt idx="27">
                  <c:v>1487448.1992067599</c:v>
                </c:pt>
                <c:pt idx="28">
                  <c:v>1383856.2412417801</c:v>
                </c:pt>
                <c:pt idx="29">
                  <c:v>1322756.3205216201</c:v>
                </c:pt>
                <c:pt idx="30">
                  <c:v>1007773.17921507</c:v>
                </c:pt>
                <c:pt idx="31">
                  <c:v>375602.53302550892</c:v>
                </c:pt>
                <c:pt idx="32">
                  <c:v>246898.94412964059</c:v>
                </c:pt>
                <c:pt idx="33">
                  <c:v>172955.67882250989</c:v>
                </c:pt>
                <c:pt idx="34">
                  <c:v>101473.6974558996</c:v>
                </c:pt>
                <c:pt idx="35">
                  <c:v>67113.058821198007</c:v>
                </c:pt>
                <c:pt idx="36">
                  <c:v>67113.058821198007</c:v>
                </c:pt>
                <c:pt idx="37">
                  <c:v>64184.752438219257</c:v>
                </c:pt>
                <c:pt idx="38">
                  <c:v>24981.11377844862</c:v>
                </c:pt>
                <c:pt idx="39">
                  <c:v>8573.2000000000007</c:v>
                </c:pt>
              </c:numCache>
            </c:numRef>
          </c:val>
        </c:ser>
        <c:ser>
          <c:idx val="2"/>
          <c:order val="1"/>
          <c:tx>
            <c:strRef>
              <c:f>'Original CF'!$H$26</c:f>
              <c:strCache>
                <c:ptCount val="1"/>
                <c:pt idx="0">
                  <c:v>Equipment/Material Cost</c:v>
                </c:pt>
              </c:strCache>
            </c:strRef>
          </c:tx>
          <c:spPr>
            <a:solidFill>
              <a:srgbClr val="365F91"/>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'Modified CF'!$G$25:$G$64</c:f>
              <c:numCache>
                <c:formatCode>_("$"* #,##0.00_);_("$"* \(#,##0.00\);_("$"* "-"??_);_(@_)</c:formatCode>
                <c:ptCount val="40"/>
                <c:pt idx="0">
                  <c:v>276563.64799999993</c:v>
                </c:pt>
                <c:pt idx="1">
                  <c:v>163901.85999999999</c:v>
                </c:pt>
                <c:pt idx="2">
                  <c:v>164585.128</c:v>
                </c:pt>
                <c:pt idx="3">
                  <c:v>171081.54</c:v>
                </c:pt>
                <c:pt idx="4">
                  <c:v>163015.54</c:v>
                </c:pt>
                <c:pt idx="5">
                  <c:v>233571.90960000001</c:v>
                </c:pt>
                <c:pt idx="6">
                  <c:v>194193.90960000001</c:v>
                </c:pt>
                <c:pt idx="7">
                  <c:v>374619.87359999999</c:v>
                </c:pt>
                <c:pt idx="8">
                  <c:v>545031.01924526202</c:v>
                </c:pt>
                <c:pt idx="9">
                  <c:v>560025.35984464874</c:v>
                </c:pt>
                <c:pt idx="10">
                  <c:v>674579.41801313835</c:v>
                </c:pt>
                <c:pt idx="11">
                  <c:v>987499.54144068575</c:v>
                </c:pt>
                <c:pt idx="12">
                  <c:v>1219818.4063589899</c:v>
                </c:pt>
                <c:pt idx="13">
                  <c:v>1509640.9549996301</c:v>
                </c:pt>
                <c:pt idx="14">
                  <c:v>2750634.2709599598</c:v>
                </c:pt>
                <c:pt idx="15">
                  <c:v>2691733.1219907198</c:v>
                </c:pt>
                <c:pt idx="16">
                  <c:v>2446808.59827855</c:v>
                </c:pt>
                <c:pt idx="17">
                  <c:v>1911153.4917909801</c:v>
                </c:pt>
                <c:pt idx="18">
                  <c:v>1958026.0810265599</c:v>
                </c:pt>
                <c:pt idx="19">
                  <c:v>1000866.94889747</c:v>
                </c:pt>
                <c:pt idx="20">
                  <c:v>969367.72676834883</c:v>
                </c:pt>
                <c:pt idx="21">
                  <c:v>904421.86777018849</c:v>
                </c:pt>
                <c:pt idx="22">
                  <c:v>832003.763480386</c:v>
                </c:pt>
                <c:pt idx="23">
                  <c:v>820199.69002232957</c:v>
                </c:pt>
                <c:pt idx="24">
                  <c:v>1038894.7318499601</c:v>
                </c:pt>
                <c:pt idx="25">
                  <c:v>888618.58966045023</c:v>
                </c:pt>
                <c:pt idx="26">
                  <c:v>888618.58966045023</c:v>
                </c:pt>
                <c:pt idx="27">
                  <c:v>810969.51307016343</c:v>
                </c:pt>
                <c:pt idx="28">
                  <c:v>527480.22659049858</c:v>
                </c:pt>
                <c:pt idx="29">
                  <c:v>524397.01683042373</c:v>
                </c:pt>
                <c:pt idx="30">
                  <c:v>505862.4101750172</c:v>
                </c:pt>
                <c:pt idx="31">
                  <c:v>417179.16967549518</c:v>
                </c:pt>
                <c:pt idx="32">
                  <c:v>403176.28194021177</c:v>
                </c:pt>
                <c:pt idx="33">
                  <c:v>381660.18943759962</c:v>
                </c:pt>
                <c:pt idx="34">
                  <c:v>181426.70281775479</c:v>
                </c:pt>
                <c:pt idx="35">
                  <c:v>39096.959189335452</c:v>
                </c:pt>
                <c:pt idx="36">
                  <c:v>39096.959189335452</c:v>
                </c:pt>
                <c:pt idx="37">
                  <c:v>38708.209459297723</c:v>
                </c:pt>
                <c:pt idx="38">
                  <c:v>22569.082686012502</c:v>
                </c:pt>
                <c:pt idx="39">
                  <c:v>14972.78519501819</c:v>
                </c:pt>
              </c:numCache>
            </c:numRef>
          </c:val>
        </c:ser>
        <c:dLbls>
          <c:showLegendKey val="0"/>
          <c:showVal val="0"/>
          <c:showCatName val="0"/>
          <c:showSerName val="0"/>
          <c:showPercent val="0"/>
          <c:showBubbleSize val="0"/>
        </c:dLbls>
        <c:axId val="134460928"/>
        <c:axId val="134462464"/>
      </c:areaChart>
      <c:dateAx>
        <c:axId val="134460928"/>
        <c:scaling>
          <c:orientation val="minMax"/>
        </c:scaling>
        <c:delete val="0"/>
        <c:axPos val="b"/>
        <c:numFmt formatCode="[$-409]mmm\-yy;@" sourceLinked="1"/>
        <c:majorTickMark val="out"/>
        <c:minorTickMark val="none"/>
        <c:tickLblPos val="nextTo"/>
        <c:txPr>
          <a:bodyPr rot="-60000000" vert="horz"/>
          <a:lstStyle/>
          <a:p>
            <a:pPr>
              <a:defRPr/>
            </a:pPr>
            <a:endParaRPr lang="en-US"/>
          </a:p>
        </c:txPr>
        <c:crossAx val="134462464"/>
        <c:crosses val="autoZero"/>
        <c:auto val="1"/>
        <c:lblOffset val="100"/>
        <c:baseTimeUnit val="months"/>
      </c:dateAx>
      <c:valAx>
        <c:axId val="134462464"/>
        <c:scaling>
          <c:orientation val="minMax"/>
        </c:scaling>
        <c:delete val="0"/>
        <c:axPos val="l"/>
        <c:majorGridlines>
          <c:spPr>
            <a:ln w="9525" cap="flat" cmpd="sng" algn="ctr">
              <a:solidFill>
                <a:schemeClr val="bg1">
                  <a:lumMod val="85000"/>
                </a:schemeClr>
              </a:solidFill>
              <a:prstDash val="solid"/>
            </a:ln>
            <a:effectLst/>
          </c:spPr>
        </c:majorGridlines>
        <c:title>
          <c:tx>
            <c:rich>
              <a:bodyPr rot="-5400000" vert="horz"/>
              <a:lstStyle/>
              <a:p>
                <a:pPr>
                  <a:defRPr/>
                </a:pPr>
                <a:r>
                  <a:rPr lang="en-US"/>
                  <a:t>Billing in Millions</a:t>
                </a:r>
              </a:p>
            </c:rich>
          </c:tx>
          <c:layout/>
          <c:overlay val="0"/>
        </c:title>
        <c:numFmt formatCode="_(&quot;$&quot;* #,##0.00_);_(&quot;$&quot;* \(#,##0.00\);_(&quot;$&quot;* &quot;-&quot;??_);_(@_)" sourceLinked="1"/>
        <c:majorTickMark val="none"/>
        <c:minorTickMark val="none"/>
        <c:tickLblPos val="nextTo"/>
        <c:txPr>
          <a:bodyPr rot="-60000000" vert="horz"/>
          <a:lstStyle/>
          <a:p>
            <a:pPr>
              <a:defRPr/>
            </a:pPr>
            <a:endParaRPr lang="en-US"/>
          </a:p>
        </c:txPr>
        <c:crossAx val="134460928"/>
        <c:crosses val="autoZero"/>
        <c:crossBetween val="midCat"/>
      </c:valAx>
    </c:plotArea>
    <c:legend>
      <c:legendPos val="b"/>
      <c:layout>
        <c:manualLayout>
          <c:xMode val="edge"/>
          <c:yMode val="edge"/>
          <c:x val="0.70254778248872696"/>
          <c:y val="0.177890489027934"/>
          <c:w val="0.29745221751127299"/>
          <c:h val="0.140289018576465"/>
        </c:manualLayout>
      </c:layout>
      <c:overlay val="0"/>
      <c:txPr>
        <a:bodyPr rot="0" vert="horz"/>
        <a:lstStyle/>
        <a:p>
          <a:pPr>
            <a:defRPr/>
          </a:pPr>
          <a:endParaRPr lang="en-US"/>
        </a:p>
      </c:txPr>
    </c:legend>
    <c:plotVisOnly val="1"/>
    <c:dispBlanksAs val="gap"/>
    <c:showDLblsOverMax val="0"/>
  </c:chart>
  <c:spPr>
    <a:ln>
      <a:noFill/>
    </a:ln>
  </c:spPr>
  <c:txPr>
    <a:bodyPr/>
    <a:lstStyle/>
    <a:p>
      <a:pPr>
        <a:defRPr sz="1600">
          <a:solidFill>
            <a:srgbClr val="595959"/>
          </a:solidFill>
          <a:latin typeface="Georgia"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'Pie Chart'!$Q$1</c:f>
              <c:strCache>
                <c:ptCount val="1"/>
                <c:pt idx="0">
                  <c:v>To what degree do you think a motivated leader influences your team performance?</c:v>
                </c:pt>
              </c:strCache>
            </c:strRef>
          </c:tx>
          <c:dPt>
            <c:idx val="0"/>
            <c:bubble3D val="0"/>
            <c:spPr>
              <a:solidFill>
                <a:srgbClr val="A9E1DE"/>
              </a:solidFill>
            </c:spPr>
          </c:dPt>
          <c:dPt>
            <c:idx val="1"/>
            <c:bubble3D val="0"/>
            <c:spPr>
              <a:solidFill>
                <a:srgbClr val="8BACD5"/>
              </a:solidFill>
            </c:spPr>
          </c:dPt>
          <c:dPt>
            <c:idx val="2"/>
            <c:bubble3D val="0"/>
            <c:spPr>
              <a:solidFill>
                <a:srgbClr val="5485C0"/>
              </a:solidFill>
            </c:spPr>
          </c:dPt>
          <c:dPt>
            <c:idx val="3"/>
            <c:bubble3D val="0"/>
            <c:spPr>
              <a:solidFill>
                <a:srgbClr val="365F91"/>
              </a:solidFill>
            </c:spPr>
          </c:dPt>
          <c:dPt>
            <c:idx val="4"/>
            <c:bubble3D val="0"/>
            <c:spPr>
              <a:solidFill>
                <a:srgbClr val="192C43"/>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5.6360329958755152E-2"/>
                  <c:y val="0"/>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9544431946006744E-3"/>
                  <c:y val="4.5436784383861735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08518917733891E-2"/>
                  <c:y val="-4.1637524518844699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'Pie Chart'!$A$2:$A$6</c:f>
              <c:strCache>
                <c:ptCount val="5"/>
                <c:pt idx="0">
                  <c:v>Not at all</c:v>
                </c:pt>
                <c:pt idx="1">
                  <c:v>Very little</c:v>
                </c:pt>
                <c:pt idx="2">
                  <c:v>Somewhat</c:v>
                </c:pt>
                <c:pt idx="3">
                  <c:v>Significantly</c:v>
                </c:pt>
                <c:pt idx="4">
                  <c:v>Very significantly</c:v>
                </c:pt>
              </c:strCache>
            </c:strRef>
          </c:cat>
          <c:val>
            <c:numRef>
              <c:f>'Pie Chart'!$Q$2:$Q$6</c:f>
              <c:numCache>
                <c:formatCode>General</c:formatCode>
                <c:ptCount val="5"/>
                <c:pt idx="0">
                  <c:v>0</c:v>
                </c:pt>
                <c:pt idx="1">
                  <c:v>0</c:v>
                </c:pt>
                <c:pt idx="2">
                  <c:v>1</c:v>
                </c:pt>
                <c:pt idx="3">
                  <c:v>11</c:v>
                </c:pt>
                <c:pt idx="4">
                  <c:v>18</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txPr>
    <a:bodyPr/>
    <a:lstStyle/>
    <a:p>
      <a:pPr>
        <a:defRPr sz="1600">
          <a:latin typeface="Georgia"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1"/>
          <c:order val="0"/>
          <c:tx>
            <c:strRef>
              <c:f>'Pie Chart'!$S$1</c:f>
              <c:strCache>
                <c:ptCount val="1"/>
                <c:pt idx="0">
                  <c:v>To what degree do you think motivation is directly related to team performance?</c:v>
                </c:pt>
              </c:strCache>
            </c:strRef>
          </c:tx>
          <c:dPt>
            <c:idx val="0"/>
            <c:bubble3D val="0"/>
            <c:spPr>
              <a:solidFill>
                <a:srgbClr val="CFDDED"/>
              </a:solidFill>
            </c:spPr>
          </c:dPt>
          <c:dPt>
            <c:idx val="1"/>
            <c:bubble3D val="0"/>
            <c:spPr>
              <a:solidFill>
                <a:srgbClr val="8BACD5"/>
              </a:solidFill>
            </c:spPr>
          </c:dPt>
          <c:dPt>
            <c:idx val="2"/>
            <c:bubble3D val="0"/>
            <c:spPr>
              <a:solidFill>
                <a:srgbClr val="5485C0"/>
              </a:solidFill>
            </c:spPr>
          </c:dPt>
          <c:dPt>
            <c:idx val="3"/>
            <c:bubble3D val="0"/>
            <c:spPr>
              <a:solidFill>
                <a:srgbClr val="365F91"/>
              </a:solidFill>
            </c:spPr>
          </c:dPt>
          <c:dPt>
            <c:idx val="4"/>
            <c:bubble3D val="0"/>
            <c:spPr>
              <a:solidFill>
                <a:srgbClr val="192C43"/>
              </a:solidFill>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layout>
                <c:manualLayout>
                  <c:x val="1.7778642495269486E-2"/>
                  <c:y val="-2.174889851140381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7.6330180354864602E-3"/>
                  <c:y val="8.4308211473565806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'Pie Chart'!$A$2:$A$6</c:f>
              <c:strCache>
                <c:ptCount val="5"/>
                <c:pt idx="0">
                  <c:v>Not at all</c:v>
                </c:pt>
                <c:pt idx="1">
                  <c:v>Very little</c:v>
                </c:pt>
                <c:pt idx="2">
                  <c:v>Somewhat</c:v>
                </c:pt>
                <c:pt idx="3">
                  <c:v>Significantly</c:v>
                </c:pt>
                <c:pt idx="4">
                  <c:v>Very significantly</c:v>
                </c:pt>
              </c:strCache>
            </c:strRef>
          </c:cat>
          <c:val>
            <c:numRef>
              <c:f>'Pie Chart'!$S$2:$S$6</c:f>
              <c:numCache>
                <c:formatCode>General</c:formatCode>
                <c:ptCount val="5"/>
                <c:pt idx="0">
                  <c:v>0</c:v>
                </c:pt>
                <c:pt idx="1">
                  <c:v>0</c:v>
                </c:pt>
                <c:pt idx="2">
                  <c:v>4</c:v>
                </c:pt>
                <c:pt idx="3">
                  <c:v>11</c:v>
                </c:pt>
                <c:pt idx="4">
                  <c:v>14</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txPr>
    <a:bodyPr/>
    <a:lstStyle/>
    <a:p>
      <a:pPr>
        <a:defRPr sz="1600">
          <a:latin typeface="Georgia"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'Pie Chart'!$P$1</c:f>
              <c:strCache>
                <c:ptCount val="1"/>
                <c:pt idx="0">
                  <c:v>To what degree do you think your level of motivation influences your team?</c:v>
                </c:pt>
              </c:strCache>
            </c:strRef>
          </c:tx>
          <c:dPt>
            <c:idx val="0"/>
            <c:bubble3D val="0"/>
            <c:spPr>
              <a:solidFill>
                <a:srgbClr val="A9E1DE"/>
              </a:solidFill>
            </c:spPr>
          </c:dPt>
          <c:dPt>
            <c:idx val="1"/>
            <c:bubble3D val="0"/>
            <c:spPr>
              <a:solidFill>
                <a:srgbClr val="8BACD5"/>
              </a:solidFill>
            </c:spPr>
          </c:dPt>
          <c:dPt>
            <c:idx val="2"/>
            <c:bubble3D val="0"/>
            <c:spPr>
              <a:solidFill>
                <a:srgbClr val="5485C0"/>
              </a:solidFill>
            </c:spPr>
          </c:dPt>
          <c:dPt>
            <c:idx val="3"/>
            <c:bubble3D val="0"/>
            <c:spPr>
              <a:solidFill>
                <a:srgbClr val="365F91"/>
              </a:solidFill>
            </c:spPr>
          </c:dPt>
          <c:dPt>
            <c:idx val="4"/>
            <c:bubble3D val="0"/>
            <c:spPr>
              <a:solidFill>
                <a:srgbClr val="192C43"/>
              </a:solidFill>
            </c:spPr>
          </c:dPt>
          <c:dLbls>
            <c:dLbl>
              <c:idx val="0"/>
              <c:delete val="1"/>
            </c:dLbl>
            <c:dLbl>
              <c:idx val="1"/>
              <c:layout>
                <c:manualLayout>
                  <c:x val="6.2264649147772189E-2"/>
                  <c:y val="0"/>
                </c:manualLayout>
              </c:layout>
              <c:showLegendKey val="0"/>
              <c:showVal val="0"/>
              <c:showCatName val="1"/>
              <c:showSerName val="0"/>
              <c:showPercent val="1"/>
              <c:showBubbleSize val="0"/>
            </c:dLbl>
            <c:dLbl>
              <c:idx val="2"/>
              <c:layout>
                <c:manualLayout>
                  <c:x val="5.1292097523954083E-2"/>
                  <c:y val="0.23220107903178769"/>
                </c:manualLayout>
              </c:layout>
              <c:showLegendKey val="0"/>
              <c:showVal val="0"/>
              <c:showCatName val="1"/>
              <c:showSerName val="0"/>
              <c:showPercent val="1"/>
              <c:showBubbleSize val="0"/>
            </c:dLbl>
            <c:dLbl>
              <c:idx val="3"/>
              <c:layout>
                <c:manualLayout>
                  <c:x val="-0.17002577238086203"/>
                  <c:y val="-8.8333333333333333E-2"/>
                </c:manualLayout>
              </c:layout>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'Pie Chart'!$A$2:$A$6</c:f>
              <c:strCache>
                <c:ptCount val="5"/>
                <c:pt idx="0">
                  <c:v>Not at all</c:v>
                </c:pt>
                <c:pt idx="1">
                  <c:v>Very little</c:v>
                </c:pt>
                <c:pt idx="2">
                  <c:v>Somewhat</c:v>
                </c:pt>
                <c:pt idx="3">
                  <c:v>Significantly</c:v>
                </c:pt>
                <c:pt idx="4">
                  <c:v>Very significantly</c:v>
                </c:pt>
              </c:strCache>
            </c:strRef>
          </c:cat>
          <c:val>
            <c:numRef>
              <c:f>'Pie Chart'!$P$2:$P$6</c:f>
              <c:numCache>
                <c:formatCode>General</c:formatCode>
                <c:ptCount val="5"/>
                <c:pt idx="0">
                  <c:v>0</c:v>
                </c:pt>
                <c:pt idx="1">
                  <c:v>1</c:v>
                </c:pt>
                <c:pt idx="2">
                  <c:v>5</c:v>
                </c:pt>
                <c:pt idx="3">
                  <c:v>18</c:v>
                </c:pt>
                <c:pt idx="4">
                  <c:v>5</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txPr>
    <a:bodyPr/>
    <a:lstStyle/>
    <a:p>
      <a:pPr>
        <a:defRPr sz="1600">
          <a:latin typeface="Georgia"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'Pie Chart'!$R$1</c:f>
              <c:strCache>
                <c:ptCount val="1"/>
                <c:pt idx="0">
                  <c:v>To what degree do you think an unmotivated leader would influence your team performance?</c:v>
                </c:pt>
              </c:strCache>
            </c:strRef>
          </c:tx>
          <c:dPt>
            <c:idx val="0"/>
            <c:bubble3D val="0"/>
            <c:spPr>
              <a:solidFill>
                <a:srgbClr val="CFDDED"/>
              </a:solidFill>
            </c:spPr>
          </c:dPt>
          <c:dPt>
            <c:idx val="1"/>
            <c:bubble3D val="0"/>
            <c:spPr>
              <a:solidFill>
                <a:srgbClr val="8BACD5"/>
              </a:solidFill>
            </c:spPr>
          </c:dPt>
          <c:dPt>
            <c:idx val="2"/>
            <c:bubble3D val="0"/>
            <c:spPr>
              <a:solidFill>
                <a:srgbClr val="5485C0"/>
              </a:solidFill>
            </c:spPr>
          </c:dPt>
          <c:dPt>
            <c:idx val="3"/>
            <c:bubble3D val="0"/>
            <c:spPr>
              <a:solidFill>
                <a:srgbClr val="365F91"/>
              </a:solidFill>
            </c:spPr>
          </c:dPt>
          <c:dPt>
            <c:idx val="4"/>
            <c:bubble3D val="0"/>
            <c:spPr>
              <a:solidFill>
                <a:srgbClr val="192C43"/>
              </a:solidFill>
            </c:spPr>
          </c:dPt>
          <c:dLbls>
            <c:dLbl>
              <c:idx val="0"/>
              <c:layout>
                <c:manualLayout>
                  <c:x val="-2.9914199075796101E-2"/>
                  <c:y val="9.146098521722340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78124736549259E-3"/>
                  <c:y val="-1.582063605685650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5768310283720297E-2"/>
                  <c:y val="-9.771778481112500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7089302090250768E-2"/>
                  <c:y val="-0.216522537201921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'Pie Chart'!$A$2:$A$6</c:f>
              <c:strCache>
                <c:ptCount val="5"/>
                <c:pt idx="0">
                  <c:v>Not at all</c:v>
                </c:pt>
                <c:pt idx="1">
                  <c:v>Very little</c:v>
                </c:pt>
                <c:pt idx="2">
                  <c:v>Somewhat</c:v>
                </c:pt>
                <c:pt idx="3">
                  <c:v>Significantly</c:v>
                </c:pt>
                <c:pt idx="4">
                  <c:v>Very significantly</c:v>
                </c:pt>
              </c:strCache>
            </c:strRef>
          </c:cat>
          <c:val>
            <c:numRef>
              <c:f>'Pie Chart'!$R$2:$R$6</c:f>
              <c:numCache>
                <c:formatCode>General</c:formatCode>
                <c:ptCount val="5"/>
                <c:pt idx="0">
                  <c:v>2</c:v>
                </c:pt>
                <c:pt idx="1">
                  <c:v>4</c:v>
                </c:pt>
                <c:pt idx="2">
                  <c:v>1</c:v>
                </c:pt>
                <c:pt idx="3">
                  <c:v>10</c:v>
                </c:pt>
                <c:pt idx="4">
                  <c:v>12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spPr>
    <a:noFill/>
    <a:ln>
      <a:noFill/>
    </a:ln>
  </c:spPr>
  <c:txPr>
    <a:bodyPr/>
    <a:lstStyle/>
    <a:p>
      <a:pPr>
        <a:defRPr sz="1600">
          <a:latin typeface="Georgia"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7026203241595667E-2"/>
          <c:y val="4.2323506242217646E-2"/>
          <c:w val="0.7811643574226812"/>
          <c:h val="0.46672884857867497"/>
        </c:manualLayout>
      </c:layout>
      <c:lineChart>
        <c:grouping val="standard"/>
        <c:varyColors val="0"/>
        <c:ser>
          <c:idx val="0"/>
          <c:order val="0"/>
          <c:tx>
            <c:strRef>
              <c:f>'Age Relationship'!$B$9</c:f>
              <c:strCache>
                <c:ptCount val="1"/>
                <c:pt idx="0">
                  <c:v>18-24</c:v>
                </c:pt>
              </c:strCache>
            </c:strRef>
          </c:tx>
          <c:spPr>
            <a:ln w="47625" cap="rnd" cmpd="sng" algn="ctr">
              <a:noFill/>
              <a:prstDash val="solid"/>
              <a:round/>
            </a:ln>
            <a:effectLst/>
          </c:spPr>
          <c:marker>
            <c:symbol val="circle"/>
            <c:size val="12"/>
            <c:spPr>
              <a:solidFill>
                <a:srgbClr val="000000"/>
              </a:solidFill>
              <a:ln w="9525" cap="flat" cmpd="sng" algn="ctr">
                <a:noFill/>
                <a:prstDash val="solid"/>
                <a:round/>
              </a:ln>
              <a:effectLst>
                <a:outerShdw blurRad="40000" dist="20000" dir="5400000" rotWithShape="0">
                  <a:srgbClr val="000000">
                    <a:alpha val="38000"/>
                  </a:srgbClr>
                </a:outerShdw>
              </a:effectLst>
            </c:spPr>
          </c:marker>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Relationship'!$Q$9:$T$9</c:f>
              <c:numCache>
                <c:formatCode>0.00</c:formatCode>
                <c:ptCount val="4"/>
                <c:pt idx="0">
                  <c:v>6.4285714285714288</c:v>
                </c:pt>
                <c:pt idx="1">
                  <c:v>9.2857142857142865</c:v>
                </c:pt>
                <c:pt idx="2">
                  <c:v>7.5</c:v>
                </c:pt>
                <c:pt idx="3">
                  <c:v>9.2857142857142865</c:v>
                </c:pt>
              </c:numCache>
              <c:extLst>
                <c:ext xmlns:c15="http://schemas.microsoft.com/office/drawing/2012/chart" uri="{02D57815-91ED-43cb-92C2-25804820EDAC}">
                  <c15:fullRef>
                    <c15:sqref>'Age Relationship'!$C$9:$T$9</c15:sqref>
                  </c15:fullRef>
                </c:ext>
              </c:extLst>
            </c:numRef>
          </c:val>
          <c:smooth val="0"/>
        </c:ser>
        <c:ser>
          <c:idx val="1"/>
          <c:order val="1"/>
          <c:tx>
            <c:strRef>
              <c:f>'Age Relationship'!$B$10</c:f>
              <c:strCache>
                <c:ptCount val="1"/>
                <c:pt idx="0">
                  <c:v>25-34</c:v>
                </c:pt>
              </c:strCache>
            </c:strRef>
          </c:tx>
          <c:spPr>
            <a:ln w="47625" cap="rnd" cmpd="sng" algn="ctr">
              <a:noFill/>
              <a:prstDash val="solid"/>
              <a:round/>
            </a:ln>
            <a:effectLst/>
          </c:spPr>
          <c:marker>
            <c:symbol val="diamond"/>
            <c:size val="12"/>
            <c:spPr>
              <a:solidFill>
                <a:srgbClr val="11312F"/>
              </a:solidFill>
              <a:ln w="9525" cap="flat" cmpd="sng" algn="ctr">
                <a:noFill/>
                <a:prstDash val="solid"/>
                <a:round/>
              </a:ln>
              <a:effectLst>
                <a:outerShdw blurRad="40000" dist="20000" dir="5400000" rotWithShape="0">
                  <a:srgbClr val="000000">
                    <a:alpha val="38000"/>
                  </a:srgbClr>
                </a:outerShdw>
              </a:effectLst>
            </c:spPr>
          </c:marker>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Relationship'!$Q$10:$T$10</c:f>
              <c:numCache>
                <c:formatCode>0.00</c:formatCode>
                <c:ptCount val="4"/>
                <c:pt idx="0">
                  <c:v>7.916666666666667</c:v>
                </c:pt>
                <c:pt idx="1">
                  <c:v>9.1666666666666661</c:v>
                </c:pt>
                <c:pt idx="2">
                  <c:v>7.916666666666667</c:v>
                </c:pt>
                <c:pt idx="3">
                  <c:v>8.3333333333333339</c:v>
                </c:pt>
              </c:numCache>
              <c:extLst>
                <c:ext xmlns:c15="http://schemas.microsoft.com/office/drawing/2012/chart" uri="{02D57815-91ED-43cb-92C2-25804820EDAC}">
                  <c15:fullRef>
                    <c15:sqref>'Age Relationship'!$C$10:$T$10</c15:sqref>
                  </c15:fullRef>
                </c:ext>
              </c:extLst>
            </c:numRef>
          </c:val>
          <c:smooth val="0"/>
        </c:ser>
        <c:ser>
          <c:idx val="2"/>
          <c:order val="2"/>
          <c:tx>
            <c:strRef>
              <c:f>'Age Relationship'!$B$11</c:f>
              <c:strCache>
                <c:ptCount val="1"/>
                <c:pt idx="0">
                  <c:v>35-44</c:v>
                </c:pt>
              </c:strCache>
            </c:strRef>
          </c:tx>
          <c:spPr>
            <a:ln w="47625" cap="rnd" cmpd="sng" algn="ctr">
              <a:noFill/>
              <a:prstDash val="solid"/>
              <a:round/>
            </a:ln>
            <a:effectLst/>
          </c:spPr>
          <c:marker>
            <c:symbol val="triangle"/>
            <c:size val="12"/>
            <c:spPr>
              <a:solidFill>
                <a:srgbClr val="236764"/>
              </a:solidFill>
              <a:ln w="9525" cap="flat" cmpd="sng" algn="ctr">
                <a:noFill/>
                <a:prstDash val="solid"/>
                <a:round/>
              </a:ln>
              <a:effectLst>
                <a:outerShdw blurRad="40000" dist="20000" dir="5400000" rotWithShape="0">
                  <a:srgbClr val="000000">
                    <a:alpha val="38000"/>
                  </a:srgbClr>
                </a:outerShdw>
              </a:effectLst>
            </c:spPr>
          </c:marker>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Relationship'!$Q$11:$T$11</c:f>
              <c:numCache>
                <c:formatCode>0.00</c:formatCode>
                <c:ptCount val="4"/>
                <c:pt idx="0">
                  <c:v>7.1875</c:v>
                </c:pt>
                <c:pt idx="1">
                  <c:v>8.75</c:v>
                </c:pt>
                <c:pt idx="2">
                  <c:v>8.4</c:v>
                </c:pt>
                <c:pt idx="3">
                  <c:v>8.4375</c:v>
                </c:pt>
              </c:numCache>
              <c:extLst>
                <c:ext xmlns:c15="http://schemas.microsoft.com/office/drawing/2012/chart" uri="{02D57815-91ED-43cb-92C2-25804820EDAC}">
                  <c15:fullRef>
                    <c15:sqref>'Age Relationship'!$C$11:$T$11</c15:sqref>
                  </c15:fullRef>
                </c:ext>
              </c:extLst>
            </c:numRef>
          </c:val>
          <c:smooth val="0"/>
        </c:ser>
        <c:ser>
          <c:idx val="3"/>
          <c:order val="3"/>
          <c:tx>
            <c:strRef>
              <c:f>'Age Relationship'!$B$12</c:f>
              <c:strCache>
                <c:ptCount val="1"/>
                <c:pt idx="0">
                  <c:v>45-54</c:v>
                </c:pt>
              </c:strCache>
            </c:strRef>
          </c:tx>
          <c:spPr>
            <a:ln w="47625" cap="rnd" cmpd="sng" algn="ctr">
              <a:noFill/>
              <a:prstDash val="solid"/>
              <a:round/>
            </a:ln>
            <a:effectLst/>
          </c:spPr>
          <c:marker>
            <c:symbol val="circle"/>
            <c:size val="12"/>
            <c:spPr>
              <a:solidFill>
                <a:srgbClr val="349893"/>
              </a:solidFill>
              <a:ln w="9525" cap="flat" cmpd="sng" algn="ctr">
                <a:noFill/>
                <a:prstDash val="solid"/>
                <a:round/>
              </a:ln>
              <a:effectLst>
                <a:outerShdw blurRad="40000" dist="20000" dir="5400000" rotWithShape="0">
                  <a:srgbClr val="000000">
                    <a:alpha val="38000"/>
                  </a:srgbClr>
                </a:outerShdw>
              </a:effectLst>
            </c:spPr>
          </c:marker>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Relationship'!$Q$12:$T$12</c:f>
              <c:numCache>
                <c:formatCode>0.00</c:formatCode>
                <c:ptCount val="4"/>
                <c:pt idx="0">
                  <c:v>8.125</c:v>
                </c:pt>
                <c:pt idx="1">
                  <c:v>8.75</c:v>
                </c:pt>
                <c:pt idx="2">
                  <c:v>6.25</c:v>
                </c:pt>
                <c:pt idx="3">
                  <c:v>8.75</c:v>
                </c:pt>
              </c:numCache>
              <c:extLst>
                <c:ext xmlns:c15="http://schemas.microsoft.com/office/drawing/2012/chart" uri="{02D57815-91ED-43cb-92C2-25804820EDAC}">
                  <c15:fullRef>
                    <c15:sqref>'Age Relationship'!$C$12:$T$12</c15:sqref>
                  </c15:fullRef>
                </c:ext>
              </c:extLst>
            </c:numRef>
          </c:val>
          <c:smooth val="0"/>
        </c:ser>
        <c:ser>
          <c:idx val="4"/>
          <c:order val="4"/>
          <c:tx>
            <c:strRef>
              <c:f>'Age Relationship'!$B$13</c:f>
              <c:strCache>
                <c:ptCount val="1"/>
                <c:pt idx="0">
                  <c:v>55-64</c:v>
                </c:pt>
              </c:strCache>
            </c:strRef>
          </c:tx>
          <c:spPr>
            <a:ln w="47625" cap="rnd" cmpd="sng" algn="ctr">
              <a:noFill/>
              <a:prstDash val="solid"/>
              <a:round/>
            </a:ln>
            <a:effectLst/>
          </c:spPr>
          <c:marker>
            <c:symbol val="triangle"/>
            <c:size val="12"/>
            <c:spPr>
              <a:solidFill>
                <a:srgbClr val="4CC0BA"/>
              </a:solidFill>
              <a:ln w="9525" cap="flat" cmpd="sng" algn="ctr">
                <a:noFill/>
                <a:prstDash val="solid"/>
                <a:round/>
              </a:ln>
              <a:effectLst>
                <a:outerShdw blurRad="40000" dist="20000" dir="5400000" rotWithShape="0">
                  <a:srgbClr val="000000">
                    <a:alpha val="38000"/>
                  </a:srgbClr>
                </a:outerShdw>
              </a:effectLst>
            </c:spPr>
          </c:marker>
          <c:trendline>
            <c:spPr>
              <a:ln w="9525" cap="rnd" cmpd="sng" algn="ctr">
                <a:noFill/>
                <a:prstDash val="solid"/>
                <a:round/>
              </a:ln>
              <a:effectLst/>
            </c:spPr>
            <c:trendlineType val="linear"/>
            <c:dispRSqr val="0"/>
            <c:dispEq val="0"/>
          </c:trendline>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Relationship'!$Q$13:$T$13</c:f>
              <c:numCache>
                <c:formatCode>0.00</c:formatCode>
                <c:ptCount val="4"/>
                <c:pt idx="0">
                  <c:v>8.0749999999999993</c:v>
                </c:pt>
                <c:pt idx="1">
                  <c:v>9.375</c:v>
                </c:pt>
                <c:pt idx="2">
                  <c:v>5</c:v>
                </c:pt>
                <c:pt idx="3">
                  <c:v>7.0750000000000002</c:v>
                </c:pt>
              </c:numCache>
              <c:extLst>
                <c:ext xmlns:c15="http://schemas.microsoft.com/office/drawing/2012/chart" uri="{02D57815-91ED-43cb-92C2-25804820EDAC}">
                  <c15:fullRef>
                    <c15:sqref>'Age Relationship'!$C$13:$T$13</c15:sqref>
                  </c15:fullRef>
                </c:ext>
              </c:extLst>
            </c:numRef>
          </c:val>
          <c:smooth val="0"/>
        </c:ser>
        <c:ser>
          <c:idx val="5"/>
          <c:order val="5"/>
          <c:tx>
            <c:strRef>
              <c:f>'Age Relationship'!$B$14</c:f>
              <c:strCache>
                <c:ptCount val="1"/>
                <c:pt idx="0">
                  <c:v>65+</c:v>
                </c:pt>
              </c:strCache>
            </c:strRef>
          </c:tx>
          <c:spPr>
            <a:ln w="47625" cap="rnd" cmpd="sng" algn="ctr">
              <a:noFill/>
              <a:prstDash val="solid"/>
              <a:round/>
            </a:ln>
            <a:effectLst/>
          </c:spPr>
          <c:marker>
            <c:symbol val="diamond"/>
            <c:size val="12"/>
            <c:spPr>
              <a:solidFill>
                <a:srgbClr val="7C94BE"/>
              </a:solidFill>
              <a:ln w="9525" cap="flat" cmpd="sng" algn="ctr">
                <a:noFill/>
                <a:prstDash val="solid"/>
                <a:round/>
              </a:ln>
              <a:effectLst/>
            </c:spPr>
          </c:marker>
          <c:cat>
            <c:strRef>
              <c:f>'Correlation 2'!$P$1:$S$1</c:f>
              <c:strCache>
                <c:ptCount val="4"/>
                <c:pt idx="0">
                  <c:v>Personal level of motivation influence team</c:v>
                </c:pt>
                <c:pt idx="1">
                  <c:v>Motivated leader influences team performance</c:v>
                </c:pt>
                <c:pt idx="2">
                  <c:v>Unmotivated leader influences team performance</c:v>
                </c:pt>
                <c:pt idx="3">
                  <c:v>Degree motivation is related to team performance</c:v>
                </c:pt>
              </c:strCache>
              <c:extLst>
                <c:ext xmlns:c15="http://schemas.microsoft.com/office/drawing/2012/chart" uri="{02D57815-91ED-43cb-92C2-25804820EDAC}">
                  <c15:fullRef>
                    <c15:sqref>'Correlation 2'!$B$1:$S$1</c15:sqref>
                  </c15:fullRef>
                </c:ext>
              </c:extLst>
            </c:strRef>
          </c:cat>
          <c:val>
            <c:numRef>
              <c:f>'Age Relationship'!$Q$14:$T$14</c:f>
              <c:numCache>
                <c:formatCode>General</c:formatCode>
                <c:ptCount val="4"/>
                <c:pt idx="0">
                  <c:v>5</c:v>
                </c:pt>
                <c:pt idx="1">
                  <c:v>5</c:v>
                </c:pt>
                <c:pt idx="2">
                  <c:v>5</c:v>
                </c:pt>
                <c:pt idx="3">
                  <c:v>5</c:v>
                </c:pt>
              </c:numCache>
              <c:extLst>
                <c:ext xmlns:c15="http://schemas.microsoft.com/office/drawing/2012/chart" uri="{02D57815-91ED-43cb-92C2-25804820EDAC}">
                  <c15:fullRef>
                    <c15:sqref>'Age Relationship'!$C$14:$T$14</c15:sqref>
                  </c15:fullRef>
                </c:ext>
              </c:extLst>
            </c:numRef>
          </c:val>
          <c:smooth val="0"/>
        </c:ser>
        <c:dLbls>
          <c:showLegendKey val="0"/>
          <c:showVal val="0"/>
          <c:showCatName val="0"/>
          <c:showSerName val="0"/>
          <c:showPercent val="0"/>
          <c:showBubbleSize val="0"/>
        </c:dLbls>
        <c:marker val="1"/>
        <c:smooth val="0"/>
        <c:axId val="133495040"/>
        <c:axId val="133386624"/>
      </c:lineChart>
      <c:catAx>
        <c:axId val="133495040"/>
        <c:scaling>
          <c:orientation val="minMax"/>
        </c:scaling>
        <c:delete val="0"/>
        <c:axPos val="b"/>
        <c:numFmt formatCode="General" sourceLinked="1"/>
        <c:majorTickMark val="out"/>
        <c:minorTickMark val="none"/>
        <c:tickLblPos val="low"/>
        <c:spPr>
          <a:noFill/>
          <a:ln w="9525" cap="flat" cmpd="sng" algn="ctr">
            <a:noFill/>
            <a:prstDash val="solid"/>
            <a:round/>
          </a:ln>
          <a:effectLst/>
        </c:spPr>
        <c:txPr>
          <a:bodyPr rot="5400000" vert="horz"/>
          <a:lstStyle/>
          <a:p>
            <a:pPr>
              <a:defRPr/>
            </a:pPr>
            <a:endParaRPr lang="en-US"/>
          </a:p>
        </c:txPr>
        <c:crossAx val="133386624"/>
        <c:crosses val="autoZero"/>
        <c:auto val="1"/>
        <c:lblAlgn val="ctr"/>
        <c:lblOffset val="100"/>
        <c:tickMarkSkip val="1"/>
        <c:noMultiLvlLbl val="1"/>
      </c:catAx>
      <c:valAx>
        <c:axId val="133386624"/>
        <c:scaling>
          <c:orientation val="minMax"/>
          <c:max val="10"/>
          <c:min val="3"/>
        </c:scaling>
        <c:delete val="0"/>
        <c:axPos val="l"/>
        <c:majorGridlines>
          <c:spPr>
            <a:ln w="9525" cap="flat" cmpd="sng" algn="ctr">
              <a:solidFill>
                <a:schemeClr val="tx1">
                  <a:tint val="75000"/>
                  <a:shade val="95000"/>
                  <a:satMod val="105000"/>
                </a:schemeClr>
              </a:solidFill>
              <a:prstDash val="solid"/>
              <a:round/>
            </a:ln>
            <a:effectLst/>
          </c:spPr>
        </c:majorGridlines>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en-US"/>
          </a:p>
        </c:txPr>
        <c:crossAx val="133495040"/>
        <c:crossesAt val="1"/>
        <c:crossBetween val="between"/>
      </c:valAx>
      <c:spPr>
        <a:noFill/>
        <a:ln>
          <a:noFill/>
        </a:ln>
        <a:effectLst/>
      </c:spPr>
    </c:plotArea>
    <c:legend>
      <c:legendPos val="r"/>
      <c:legendEntry>
        <c:idx val="6"/>
        <c:delete val="1"/>
      </c:legendEntry>
      <c:layout>
        <c:manualLayout>
          <c:xMode val="edge"/>
          <c:yMode val="edge"/>
          <c:x val="0.82808940119598451"/>
          <c:y val="6.4045865053739451E-2"/>
          <c:w val="0.1687385339719133"/>
          <c:h val="0.32032410886398538"/>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prstDash val="solid"/>
      <a:round/>
    </a:ln>
    <a:effectLst/>
  </c:spPr>
  <c:txPr>
    <a:bodyPr rot="5400000" vert="horz"/>
    <a:lstStyle/>
    <a:p>
      <a:pPr>
        <a:defRPr sz="1600">
          <a:latin typeface="Georgia"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'Original CF'!$J$73:$J$74</c:f>
              <c:strCache>
                <c:ptCount val="1"/>
                <c:pt idx="0">
                  <c:v>Other Construction Contracts Mechanical Contract</c:v>
                </c:pt>
              </c:strCache>
            </c:strRef>
          </c:tx>
          <c:spPr>
            <a:solidFill>
              <a:srgbClr val="3DB5AF"/>
            </a:solidFill>
          </c:spPr>
          <c:dPt>
            <c:idx val="1"/>
            <c:bubble3D val="0"/>
            <c:spPr>
              <a:solidFill>
                <a:srgbClr val="ABE9FF"/>
              </a:solidFill>
            </c:spPr>
          </c:dPt>
          <c:cat>
            <c:strRef>
              <c:f>'Original CF'!$J$73:$J$74</c:f>
              <c:strCache>
                <c:ptCount val="2"/>
                <c:pt idx="0">
                  <c:v>Other Construction Contracts</c:v>
                </c:pt>
                <c:pt idx="1">
                  <c:v>Mechanical Contract</c:v>
                </c:pt>
              </c:strCache>
            </c:strRef>
          </c:cat>
          <c:val>
            <c:numRef>
              <c:f>'Original CF'!$L$73:$L$74</c:f>
              <c:numCache>
                <c:formatCode>General</c:formatCode>
                <c:ptCount val="2"/>
                <c:pt idx="0">
                  <c:v>143</c:v>
                </c:pt>
                <c:pt idx="1">
                  <c:v>63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800">
              <a:latin typeface="Georgia" pitchFamily="18" charset="0"/>
            </a:defRPr>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20340621275206E-2"/>
          <c:y val="5.3086681472508251E-2"/>
          <c:w val="0.88612288848509302"/>
          <c:h val="0.65373039908472985"/>
        </c:manualLayout>
      </c:layout>
      <c:lineChart>
        <c:grouping val="standard"/>
        <c:varyColors val="0"/>
        <c:ser>
          <c:idx val="1"/>
          <c:order val="0"/>
          <c:tx>
            <c:strRef>
              <c:f>'Original CF'!$C$24</c:f>
              <c:strCache>
                <c:ptCount val="1"/>
                <c:pt idx="0">
                  <c:v>Original Cost</c:v>
                </c:pt>
              </c:strCache>
            </c:strRef>
          </c:tx>
          <c:spPr>
            <a:ln w="28575" cap="rnd">
              <a:solidFill>
                <a:schemeClr val="accent2"/>
              </a:solidFill>
              <a:round/>
            </a:ln>
            <a:effectLst/>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CF'!$C$25:$C$64</c:f>
              <c:numCache>
                <c:formatCode>_("$"* #,##0_);_("$"* \(#,##0\);_("$"* "-"??_);_(@_)</c:formatCode>
                <c:ptCount val="40"/>
                <c:pt idx="0">
                  <c:v>321721.58124153211</c:v>
                </c:pt>
                <c:pt idx="1">
                  <c:v>246392.52434243009</c:v>
                </c:pt>
                <c:pt idx="2">
                  <c:v>254667.51396017801</c:v>
                </c:pt>
                <c:pt idx="3">
                  <c:v>333347.6414030047</c:v>
                </c:pt>
                <c:pt idx="4">
                  <c:v>235655.280887609</c:v>
                </c:pt>
                <c:pt idx="5">
                  <c:v>735281.55294512608</c:v>
                </c:pt>
                <c:pt idx="6">
                  <c:v>1033852.23564497</c:v>
                </c:pt>
                <c:pt idx="7">
                  <c:v>1509447.8237600401</c:v>
                </c:pt>
                <c:pt idx="8">
                  <c:v>2430778.59195951</c:v>
                </c:pt>
                <c:pt idx="9">
                  <c:v>2578948.8281952501</c:v>
                </c:pt>
                <c:pt idx="10">
                  <c:v>2511715.3032762101</c:v>
                </c:pt>
                <c:pt idx="11">
                  <c:v>3871795.4967730502</c:v>
                </c:pt>
                <c:pt idx="12">
                  <c:v>4262074.6392916702</c:v>
                </c:pt>
                <c:pt idx="13">
                  <c:v>4385800.0856740205</c:v>
                </c:pt>
                <c:pt idx="14">
                  <c:v>2639774.5992886699</c:v>
                </c:pt>
                <c:pt idx="15">
                  <c:v>2248280.2067948398</c:v>
                </c:pt>
                <c:pt idx="16">
                  <c:v>2179870.1138287201</c:v>
                </c:pt>
                <c:pt idx="17">
                  <c:v>2451723.1033178498</c:v>
                </c:pt>
                <c:pt idx="18">
                  <c:v>2133268.83264245</c:v>
                </c:pt>
                <c:pt idx="19">
                  <c:v>2133268.83264245</c:v>
                </c:pt>
                <c:pt idx="20">
                  <c:v>2208336.8780867402</c:v>
                </c:pt>
                <c:pt idx="21">
                  <c:v>2152472.0642751302</c:v>
                </c:pt>
                <c:pt idx="22">
                  <c:v>2152472.0642751302</c:v>
                </c:pt>
                <c:pt idx="23">
                  <c:v>2099367.2531231199</c:v>
                </c:pt>
                <c:pt idx="24">
                  <c:v>2289480.7330469498</c:v>
                </c:pt>
                <c:pt idx="25">
                  <c:v>1993887.84377245</c:v>
                </c:pt>
                <c:pt idx="26">
                  <c:v>1720307.91896066</c:v>
                </c:pt>
                <c:pt idx="27">
                  <c:v>1651260.40694069</c:v>
                </c:pt>
                <c:pt idx="28">
                  <c:v>1452197.9335775699</c:v>
                </c:pt>
                <c:pt idx="29">
                  <c:v>1204017.9614597701</c:v>
                </c:pt>
                <c:pt idx="30">
                  <c:v>1136137.10720479</c:v>
                </c:pt>
                <c:pt idx="31">
                  <c:v>1099502.9250156099</c:v>
                </c:pt>
                <c:pt idx="32">
                  <c:v>1077157.92032316</c:v>
                </c:pt>
                <c:pt idx="33">
                  <c:v>770082.55879733735</c:v>
                </c:pt>
                <c:pt idx="34">
                  <c:v>429675.17339178652</c:v>
                </c:pt>
                <c:pt idx="35">
                  <c:v>296217.97388577461</c:v>
                </c:pt>
                <c:pt idx="36">
                  <c:v>297778.85421355942</c:v>
                </c:pt>
                <c:pt idx="37">
                  <c:v>251872.53973323331</c:v>
                </c:pt>
                <c:pt idx="38">
                  <c:v>115402.0245664252</c:v>
                </c:pt>
                <c:pt idx="39">
                  <c:v>54829.171894126099</c:v>
                </c:pt>
              </c:numCache>
            </c:numRef>
          </c:val>
          <c:smooth val="0"/>
        </c:ser>
        <c:ser>
          <c:idx val="0"/>
          <c:order val="1"/>
          <c:tx>
            <c:strRef>
              <c:f>'Original CF'!$E$24</c:f>
              <c:strCache>
                <c:ptCount val="1"/>
                <c:pt idx="0">
                  <c:v># Crews /wk</c:v>
                </c:pt>
              </c:strCache>
            </c:strRef>
          </c:tx>
          <c:spPr>
            <a:ln w="28575" cap="rnd">
              <a:solidFill>
                <a:srgbClr val="777777"/>
              </a:solidFill>
              <a:round/>
            </a:ln>
            <a:effectLst/>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CF'!$E$25:$E$64</c:f>
              <c:numCache>
                <c:formatCode>0</c:formatCode>
                <c:ptCount val="40"/>
                <c:pt idx="0">
                  <c:v>1</c:v>
                </c:pt>
                <c:pt idx="1">
                  <c:v>4</c:v>
                </c:pt>
                <c:pt idx="2">
                  <c:v>3</c:v>
                </c:pt>
                <c:pt idx="3">
                  <c:v>3</c:v>
                </c:pt>
                <c:pt idx="4">
                  <c:v>3</c:v>
                </c:pt>
                <c:pt idx="5">
                  <c:v>3</c:v>
                </c:pt>
                <c:pt idx="6">
                  <c:v>3</c:v>
                </c:pt>
                <c:pt idx="7">
                  <c:v>21</c:v>
                </c:pt>
                <c:pt idx="8">
                  <c:v>24</c:v>
                </c:pt>
                <c:pt idx="9">
                  <c:v>40</c:v>
                </c:pt>
                <c:pt idx="10">
                  <c:v>40</c:v>
                </c:pt>
                <c:pt idx="11">
                  <c:v>44</c:v>
                </c:pt>
                <c:pt idx="12">
                  <c:v>50</c:v>
                </c:pt>
                <c:pt idx="13">
                  <c:v>62</c:v>
                </c:pt>
                <c:pt idx="14">
                  <c:v>60</c:v>
                </c:pt>
                <c:pt idx="15">
                  <c:v>64</c:v>
                </c:pt>
                <c:pt idx="16">
                  <c:v>64</c:v>
                </c:pt>
                <c:pt idx="17">
                  <c:v>64</c:v>
                </c:pt>
                <c:pt idx="18">
                  <c:v>64</c:v>
                </c:pt>
                <c:pt idx="19">
                  <c:v>64</c:v>
                </c:pt>
                <c:pt idx="20">
                  <c:v>62</c:v>
                </c:pt>
                <c:pt idx="21">
                  <c:v>58</c:v>
                </c:pt>
                <c:pt idx="22">
                  <c:v>58</c:v>
                </c:pt>
                <c:pt idx="23">
                  <c:v>58</c:v>
                </c:pt>
                <c:pt idx="24">
                  <c:v>58</c:v>
                </c:pt>
                <c:pt idx="25">
                  <c:v>58</c:v>
                </c:pt>
                <c:pt idx="26">
                  <c:v>57</c:v>
                </c:pt>
                <c:pt idx="27">
                  <c:v>55</c:v>
                </c:pt>
                <c:pt idx="28">
                  <c:v>51</c:v>
                </c:pt>
                <c:pt idx="29">
                  <c:v>51</c:v>
                </c:pt>
                <c:pt idx="30">
                  <c:v>51</c:v>
                </c:pt>
                <c:pt idx="31">
                  <c:v>49</c:v>
                </c:pt>
                <c:pt idx="32">
                  <c:v>49</c:v>
                </c:pt>
                <c:pt idx="33">
                  <c:v>23</c:v>
                </c:pt>
                <c:pt idx="34">
                  <c:v>11</c:v>
                </c:pt>
                <c:pt idx="35">
                  <c:v>6</c:v>
                </c:pt>
                <c:pt idx="36">
                  <c:v>6</c:v>
                </c:pt>
                <c:pt idx="37">
                  <c:v>6</c:v>
                </c:pt>
                <c:pt idx="38">
                  <c:v>3</c:v>
                </c:pt>
                <c:pt idx="39">
                  <c:v>3</c:v>
                </c:pt>
              </c:numCache>
            </c:numRef>
          </c:val>
          <c:smooth val="0"/>
        </c:ser>
        <c:dLbls>
          <c:showLegendKey val="0"/>
          <c:showVal val="0"/>
          <c:showCatName val="0"/>
          <c:showSerName val="0"/>
          <c:showPercent val="0"/>
          <c:showBubbleSize val="0"/>
        </c:dLbls>
        <c:marker val="1"/>
        <c:smooth val="0"/>
        <c:axId val="134303104"/>
        <c:axId val="134308992"/>
      </c:lineChart>
      <c:dateAx>
        <c:axId val="13430310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4308992"/>
        <c:crosses val="autoZero"/>
        <c:auto val="1"/>
        <c:lblOffset val="100"/>
        <c:baseTimeUnit val="months"/>
      </c:dateAx>
      <c:valAx>
        <c:axId val="134308992"/>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Number of Crews</a:t>
                </a:r>
              </a:p>
            </c:rich>
          </c:tx>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34303104"/>
        <c:crosses val="autoZero"/>
        <c:crossBetween val="between"/>
      </c:valAx>
      <c:spPr>
        <a:noFill/>
        <a:ln>
          <a:noFill/>
        </a:ln>
        <a:effectLst/>
      </c:spPr>
    </c:plotArea>
    <c:legend>
      <c:legendPos val="b"/>
      <c:legendEntry>
        <c:idx val="0"/>
        <c:delete val="1"/>
      </c:legendEntry>
      <c:layout>
        <c:manualLayout>
          <c:xMode val="edge"/>
          <c:yMode val="edge"/>
          <c:x val="0.77626323538825903"/>
          <c:y val="0.17519512805446699"/>
          <c:w val="0.20003670272923199"/>
          <c:h val="6.9143141673207204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latin typeface="Georgia" panose="02040502050405020303"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'Original CF'!$J$73:$J$74</c:f>
              <c:strCache>
                <c:ptCount val="1"/>
                <c:pt idx="0">
                  <c:v>Other Construction Contracts Mechanical Contract</c:v>
                </c:pt>
              </c:strCache>
            </c:strRef>
          </c:tx>
          <c:spPr>
            <a:solidFill>
              <a:srgbClr val="3DB5AF"/>
            </a:solidFill>
          </c:spPr>
          <c:dPt>
            <c:idx val="1"/>
            <c:bubble3D val="0"/>
            <c:spPr>
              <a:solidFill>
                <a:srgbClr val="ABE9FF"/>
              </a:solidFill>
            </c:spPr>
          </c:dPt>
          <c:cat>
            <c:strRef>
              <c:f>'Original CF'!$J$73:$J$74</c:f>
              <c:strCache>
                <c:ptCount val="2"/>
                <c:pt idx="0">
                  <c:v>Other Construction Contracts</c:v>
                </c:pt>
                <c:pt idx="1">
                  <c:v>Mechanical Contract</c:v>
                </c:pt>
              </c:strCache>
            </c:strRef>
          </c:cat>
          <c:val>
            <c:numRef>
              <c:f>'Original CF'!$L$73:$L$74</c:f>
              <c:numCache>
                <c:formatCode>General</c:formatCode>
                <c:ptCount val="2"/>
                <c:pt idx="0">
                  <c:v>143</c:v>
                </c:pt>
                <c:pt idx="1">
                  <c:v>63</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800">
              <a:latin typeface="Georgia" pitchFamily="18" charset="0"/>
            </a:defRPr>
          </a:pPr>
          <a:endParaRPr lang="en-US"/>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223669156740001"/>
          <c:y val="0.172500892905809"/>
          <c:w val="0.78494279561208702"/>
          <c:h val="0.59521328686373198"/>
        </c:manualLayout>
      </c:layout>
      <c:areaChart>
        <c:grouping val="stacked"/>
        <c:varyColors val="0"/>
        <c:ser>
          <c:idx val="1"/>
          <c:order val="0"/>
          <c:tx>
            <c:strRef>
              <c:f>'Original CF'!$H$25</c:f>
              <c:strCache>
                <c:ptCount val="1"/>
                <c:pt idx="0">
                  <c:v>Manpower Cost</c:v>
                </c:pt>
              </c:strCache>
            </c:strRef>
          </c:tx>
          <c:spPr>
            <a:solidFill>
              <a:srgbClr val="A5A5A5"/>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CF'!$F$25:$F$64</c:f>
              <c:numCache>
                <c:formatCode>_("$"* #,##0.00_);_("$"* \(#,##0.00\);_("$"* "-"??_);_(@_)</c:formatCode>
                <c:ptCount val="40"/>
                <c:pt idx="0">
                  <c:v>45157.351999999999</c:v>
                </c:pt>
                <c:pt idx="1">
                  <c:v>82490.14</c:v>
                </c:pt>
                <c:pt idx="2">
                  <c:v>90081.872000000003</c:v>
                </c:pt>
                <c:pt idx="3">
                  <c:v>162265.46</c:v>
                </c:pt>
                <c:pt idx="4">
                  <c:v>72639.460000000006</c:v>
                </c:pt>
                <c:pt idx="5">
                  <c:v>501709.09039999999</c:v>
                </c:pt>
                <c:pt idx="6">
                  <c:v>687907.09039999987</c:v>
                </c:pt>
                <c:pt idx="7">
                  <c:v>871815.12639999972</c:v>
                </c:pt>
                <c:pt idx="8">
                  <c:v>902759.41440000001</c:v>
                </c:pt>
                <c:pt idx="9">
                  <c:v>1065067.1624</c:v>
                </c:pt>
                <c:pt idx="10">
                  <c:v>1072803.3824</c:v>
                </c:pt>
                <c:pt idx="11">
                  <c:v>1112293.3344000001</c:v>
                </c:pt>
                <c:pt idx="12">
                  <c:v>1174181.3984000001</c:v>
                </c:pt>
                <c:pt idx="13">
                  <c:v>1294419.9583999999</c:v>
                </c:pt>
                <c:pt idx="14">
                  <c:v>1273790.5504000001</c:v>
                </c:pt>
                <c:pt idx="15">
                  <c:v>1311511.9583999999</c:v>
                </c:pt>
                <c:pt idx="16">
                  <c:v>1311511.9583999999</c:v>
                </c:pt>
                <c:pt idx="17">
                  <c:v>1311511.9583999999</c:v>
                </c:pt>
                <c:pt idx="18">
                  <c:v>1311511.9583999999</c:v>
                </c:pt>
                <c:pt idx="19">
                  <c:v>1311511.9583999999</c:v>
                </c:pt>
                <c:pt idx="20">
                  <c:v>1290882.7104</c:v>
                </c:pt>
                <c:pt idx="21">
                  <c:v>1251392.5984</c:v>
                </c:pt>
                <c:pt idx="22">
                  <c:v>1251392.5984</c:v>
                </c:pt>
                <c:pt idx="23">
                  <c:v>1251392.5984</c:v>
                </c:pt>
                <c:pt idx="24">
                  <c:v>1251392.5984</c:v>
                </c:pt>
                <c:pt idx="25">
                  <c:v>1201997.5183999999</c:v>
                </c:pt>
                <c:pt idx="26">
                  <c:v>1191311.8144</c:v>
                </c:pt>
                <c:pt idx="27">
                  <c:v>1163089.4864000001</c:v>
                </c:pt>
                <c:pt idx="28">
                  <c:v>1034838.4024</c:v>
                </c:pt>
                <c:pt idx="29">
                  <c:v>807150.40239999979</c:v>
                </c:pt>
                <c:pt idx="30">
                  <c:v>744874.40240000002</c:v>
                </c:pt>
                <c:pt idx="31">
                  <c:v>711265.06799999997</c:v>
                </c:pt>
                <c:pt idx="32">
                  <c:v>686265.06799999997</c:v>
                </c:pt>
                <c:pt idx="33">
                  <c:v>409044.61200000002</c:v>
                </c:pt>
                <c:pt idx="34">
                  <c:v>172471.32399999999</c:v>
                </c:pt>
                <c:pt idx="35">
                  <c:v>85141.551999999996</c:v>
                </c:pt>
                <c:pt idx="36">
                  <c:v>85141.551999999996</c:v>
                </c:pt>
                <c:pt idx="37">
                  <c:v>76075.676000000007</c:v>
                </c:pt>
                <c:pt idx="38">
                  <c:v>40873.394800000002</c:v>
                </c:pt>
                <c:pt idx="39">
                  <c:v>20301.982</c:v>
                </c:pt>
              </c:numCache>
            </c:numRef>
          </c:val>
        </c:ser>
        <c:ser>
          <c:idx val="2"/>
          <c:order val="1"/>
          <c:tx>
            <c:strRef>
              <c:f>'Original CF'!$H$26</c:f>
              <c:strCache>
                <c:ptCount val="1"/>
                <c:pt idx="0">
                  <c:v>Equipment/Material Cost</c:v>
                </c:pt>
              </c:strCache>
            </c:strRef>
          </c:tx>
          <c:spPr>
            <a:solidFill>
              <a:srgbClr val="777777"/>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CF'!$G$25:$G$64</c:f>
              <c:numCache>
                <c:formatCode>_("$"* #,##0.00_);_("$"* \(#,##0.00\);_("$"* "-"??_);_(@_)</c:formatCode>
                <c:ptCount val="40"/>
                <c:pt idx="0">
                  <c:v>276564.2292415321</c:v>
                </c:pt>
                <c:pt idx="1">
                  <c:v>163902.3843424301</c:v>
                </c:pt>
                <c:pt idx="2">
                  <c:v>164585.64196017789</c:v>
                </c:pt>
                <c:pt idx="3">
                  <c:v>171082.18140300471</c:v>
                </c:pt>
                <c:pt idx="4">
                  <c:v>163015.82088760901</c:v>
                </c:pt>
                <c:pt idx="5">
                  <c:v>233572.46254512609</c:v>
                </c:pt>
                <c:pt idx="6">
                  <c:v>345945.14524496952</c:v>
                </c:pt>
                <c:pt idx="7">
                  <c:v>637632.69736004306</c:v>
                </c:pt>
                <c:pt idx="8">
                  <c:v>1528019.1775595001</c:v>
                </c:pt>
                <c:pt idx="9">
                  <c:v>1513881.6657952501</c:v>
                </c:pt>
                <c:pt idx="10">
                  <c:v>1438911.9208762101</c:v>
                </c:pt>
                <c:pt idx="11">
                  <c:v>2759502.1623730501</c:v>
                </c:pt>
                <c:pt idx="12">
                  <c:v>3087893.2408916699</c:v>
                </c:pt>
                <c:pt idx="13">
                  <c:v>3091380.1272740201</c:v>
                </c:pt>
                <c:pt idx="14">
                  <c:v>1365984.04888867</c:v>
                </c:pt>
                <c:pt idx="15">
                  <c:v>936768.24839484342</c:v>
                </c:pt>
                <c:pt idx="16">
                  <c:v>868358.15542872366</c:v>
                </c:pt>
                <c:pt idx="17">
                  <c:v>1140211.1449178499</c:v>
                </c:pt>
                <c:pt idx="18">
                  <c:v>821756.87424245488</c:v>
                </c:pt>
                <c:pt idx="19">
                  <c:v>821756.87424245488</c:v>
                </c:pt>
                <c:pt idx="20">
                  <c:v>917454.16768674448</c:v>
                </c:pt>
                <c:pt idx="21">
                  <c:v>901079.46587513352</c:v>
                </c:pt>
                <c:pt idx="22">
                  <c:v>901079.46587513352</c:v>
                </c:pt>
                <c:pt idx="23">
                  <c:v>847974.65472312318</c:v>
                </c:pt>
                <c:pt idx="24">
                  <c:v>1038088.1346469501</c:v>
                </c:pt>
                <c:pt idx="25">
                  <c:v>791890.32537244726</c:v>
                </c:pt>
                <c:pt idx="26">
                  <c:v>528996.10456066288</c:v>
                </c:pt>
                <c:pt idx="27">
                  <c:v>488170.92054068559</c:v>
                </c:pt>
                <c:pt idx="28">
                  <c:v>417359.53117756633</c:v>
                </c:pt>
                <c:pt idx="29">
                  <c:v>396867.55905977212</c:v>
                </c:pt>
                <c:pt idx="30">
                  <c:v>391262.70480479248</c:v>
                </c:pt>
                <c:pt idx="31">
                  <c:v>388237.85701561422</c:v>
                </c:pt>
                <c:pt idx="32">
                  <c:v>390892.8523231633</c:v>
                </c:pt>
                <c:pt idx="33">
                  <c:v>361037.94679733721</c:v>
                </c:pt>
                <c:pt idx="34">
                  <c:v>257203.8493917865</c:v>
                </c:pt>
                <c:pt idx="35">
                  <c:v>211076.4218857745</c:v>
                </c:pt>
                <c:pt idx="36">
                  <c:v>212637.30221355939</c:v>
                </c:pt>
                <c:pt idx="37">
                  <c:v>175796.8637332333</c:v>
                </c:pt>
                <c:pt idx="38">
                  <c:v>74528.629766425205</c:v>
                </c:pt>
                <c:pt idx="39">
                  <c:v>34527.189894126102</c:v>
                </c:pt>
              </c:numCache>
            </c:numRef>
          </c:val>
        </c:ser>
        <c:dLbls>
          <c:showLegendKey val="0"/>
          <c:showVal val="0"/>
          <c:showCatName val="0"/>
          <c:showSerName val="0"/>
          <c:showPercent val="0"/>
          <c:showBubbleSize val="0"/>
        </c:dLbls>
        <c:axId val="133641344"/>
        <c:axId val="133642880"/>
      </c:areaChart>
      <c:dateAx>
        <c:axId val="133641344"/>
        <c:scaling>
          <c:orientation val="minMax"/>
        </c:scaling>
        <c:delete val="0"/>
        <c:axPos val="b"/>
        <c:numFmt formatCode="[$-409]mmm\-yy;@" sourceLinked="1"/>
        <c:majorTickMark val="out"/>
        <c:minorTickMark val="none"/>
        <c:tickLblPos val="nextTo"/>
        <c:txPr>
          <a:bodyPr rot="-60000000" vert="horz"/>
          <a:lstStyle/>
          <a:p>
            <a:pPr>
              <a:defRPr sz="1400">
                <a:solidFill>
                  <a:schemeClr val="tx1"/>
                </a:solidFill>
              </a:defRPr>
            </a:pPr>
            <a:endParaRPr lang="en-US"/>
          </a:p>
        </c:txPr>
        <c:crossAx val="133642880"/>
        <c:crosses val="autoZero"/>
        <c:auto val="1"/>
        <c:lblOffset val="100"/>
        <c:baseTimeUnit val="months"/>
      </c:dateAx>
      <c:valAx>
        <c:axId val="133642880"/>
        <c:scaling>
          <c:orientation val="minMax"/>
          <c:max val="4500000"/>
        </c:scaling>
        <c:delete val="0"/>
        <c:axPos val="l"/>
        <c:majorGridlines>
          <c:spPr>
            <a:ln w="9525" cap="flat" cmpd="sng" algn="ctr">
              <a:solidFill>
                <a:schemeClr val="bg1">
                  <a:lumMod val="85000"/>
                </a:schemeClr>
              </a:solidFill>
              <a:prstDash val="solid"/>
            </a:ln>
            <a:effectLst/>
          </c:spPr>
        </c:majorGridlines>
        <c:title>
          <c:tx>
            <c:rich>
              <a:bodyPr rot="-5400000" vert="horz"/>
              <a:lstStyle/>
              <a:p>
                <a:pPr>
                  <a:defRPr sz="1200">
                    <a:solidFill>
                      <a:schemeClr val="tx1"/>
                    </a:solidFill>
                  </a:defRPr>
                </a:pPr>
                <a:r>
                  <a:rPr lang="en-US" sz="1200">
                    <a:solidFill>
                      <a:schemeClr val="tx1"/>
                    </a:solidFill>
                  </a:rPr>
                  <a:t>Billing in Millions</a:t>
                </a:r>
              </a:p>
            </c:rich>
          </c:tx>
          <c:layout/>
          <c:overlay val="0"/>
        </c:title>
        <c:numFmt formatCode="_(&quot;$&quot;* #,##0.00_);_(&quot;$&quot;* \(#,##0.00\);_(&quot;$&quot;* &quot;-&quot;??_);_(@_)" sourceLinked="1"/>
        <c:majorTickMark val="none"/>
        <c:minorTickMark val="none"/>
        <c:tickLblPos val="nextTo"/>
        <c:txPr>
          <a:bodyPr rot="-60000000" vert="horz"/>
          <a:lstStyle/>
          <a:p>
            <a:pPr>
              <a:defRPr sz="1400">
                <a:solidFill>
                  <a:schemeClr val="tx1"/>
                </a:solidFill>
              </a:defRPr>
            </a:pPr>
            <a:endParaRPr lang="en-US"/>
          </a:p>
        </c:txPr>
        <c:crossAx val="133641344"/>
        <c:crosses val="autoZero"/>
        <c:crossBetween val="midCat"/>
      </c:valAx>
    </c:plotArea>
    <c:legend>
      <c:legendPos val="b"/>
      <c:layout>
        <c:manualLayout>
          <c:xMode val="edge"/>
          <c:yMode val="edge"/>
          <c:x val="0.70331162931556601"/>
          <c:y val="0.164703696503744"/>
          <c:w val="0.29668837068443399"/>
          <c:h val="0.140289018576465"/>
        </c:manualLayout>
      </c:layout>
      <c:overlay val="0"/>
      <c:txPr>
        <a:bodyPr rot="0" vert="horz"/>
        <a:lstStyle/>
        <a:p>
          <a:pPr>
            <a:defRPr sz="1400">
              <a:solidFill>
                <a:schemeClr val="tx1"/>
              </a:solidFill>
            </a:defRPr>
          </a:pPr>
          <a:endParaRPr lang="en-US"/>
        </a:p>
      </c:txPr>
    </c:legend>
    <c:plotVisOnly val="1"/>
    <c:dispBlanksAs val="gap"/>
    <c:showDLblsOverMax val="0"/>
  </c:chart>
  <c:spPr>
    <a:ln>
      <a:noFill/>
    </a:ln>
  </c:spPr>
  <c:txPr>
    <a:bodyPr/>
    <a:lstStyle/>
    <a:p>
      <a:pPr>
        <a:defRPr>
          <a:solidFill>
            <a:srgbClr val="595959"/>
          </a:solidFill>
          <a:latin typeface="Georgia"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279221347331584"/>
          <c:y val="0.172500892905809"/>
          <c:w val="0.8043872484689415"/>
          <c:h val="0.59521328686373198"/>
        </c:manualLayout>
      </c:layout>
      <c:areaChart>
        <c:grouping val="stacked"/>
        <c:varyColors val="0"/>
        <c:ser>
          <c:idx val="1"/>
          <c:order val="0"/>
          <c:tx>
            <c:strRef>
              <c:f>'Original CF'!$H$25</c:f>
              <c:strCache>
                <c:ptCount val="1"/>
                <c:pt idx="0">
                  <c:v>Manpower Cost</c:v>
                </c:pt>
              </c:strCache>
            </c:strRef>
          </c:tx>
          <c:spPr>
            <a:solidFill>
              <a:srgbClr val="A5A5A5"/>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CF'!$F$25:$F$64</c:f>
              <c:numCache>
                <c:formatCode>_("$"* #,##0.00_);_("$"* \(#,##0.00\);_("$"* "-"??_);_(@_)</c:formatCode>
                <c:ptCount val="40"/>
                <c:pt idx="0">
                  <c:v>45157.351999999999</c:v>
                </c:pt>
                <c:pt idx="1">
                  <c:v>82490.14</c:v>
                </c:pt>
                <c:pt idx="2">
                  <c:v>90081.872000000003</c:v>
                </c:pt>
                <c:pt idx="3">
                  <c:v>162265.46</c:v>
                </c:pt>
                <c:pt idx="4">
                  <c:v>72639.460000000006</c:v>
                </c:pt>
                <c:pt idx="5">
                  <c:v>501709.09039999999</c:v>
                </c:pt>
                <c:pt idx="6">
                  <c:v>687907.09039999987</c:v>
                </c:pt>
                <c:pt idx="7">
                  <c:v>871815.12639999972</c:v>
                </c:pt>
                <c:pt idx="8">
                  <c:v>902759.41440000001</c:v>
                </c:pt>
                <c:pt idx="9">
                  <c:v>1065067.1624</c:v>
                </c:pt>
                <c:pt idx="10">
                  <c:v>1072803.3824</c:v>
                </c:pt>
                <c:pt idx="11">
                  <c:v>1112293.3344000001</c:v>
                </c:pt>
                <c:pt idx="12">
                  <c:v>1174181.3984000001</c:v>
                </c:pt>
                <c:pt idx="13">
                  <c:v>1294419.9583999999</c:v>
                </c:pt>
                <c:pt idx="14">
                  <c:v>1273790.5504000001</c:v>
                </c:pt>
                <c:pt idx="15">
                  <c:v>1311511.9583999999</c:v>
                </c:pt>
                <c:pt idx="16">
                  <c:v>1311511.9583999999</c:v>
                </c:pt>
                <c:pt idx="17">
                  <c:v>1311511.9583999999</c:v>
                </c:pt>
                <c:pt idx="18">
                  <c:v>1311511.9583999999</c:v>
                </c:pt>
                <c:pt idx="19">
                  <c:v>1311511.9583999999</c:v>
                </c:pt>
                <c:pt idx="20">
                  <c:v>1290882.7104</c:v>
                </c:pt>
                <c:pt idx="21">
                  <c:v>1251392.5984</c:v>
                </c:pt>
                <c:pt idx="22">
                  <c:v>1251392.5984</c:v>
                </c:pt>
                <c:pt idx="23">
                  <c:v>1251392.5984</c:v>
                </c:pt>
                <c:pt idx="24">
                  <c:v>1251392.5984</c:v>
                </c:pt>
                <c:pt idx="25">
                  <c:v>1201997.5183999999</c:v>
                </c:pt>
                <c:pt idx="26">
                  <c:v>1191311.8144</c:v>
                </c:pt>
                <c:pt idx="27">
                  <c:v>1163089.4864000001</c:v>
                </c:pt>
                <c:pt idx="28">
                  <c:v>1034838.4024</c:v>
                </c:pt>
                <c:pt idx="29">
                  <c:v>807150.40239999979</c:v>
                </c:pt>
                <c:pt idx="30">
                  <c:v>744874.40240000002</c:v>
                </c:pt>
                <c:pt idx="31">
                  <c:v>711265.06799999997</c:v>
                </c:pt>
                <c:pt idx="32">
                  <c:v>686265.06799999997</c:v>
                </c:pt>
                <c:pt idx="33">
                  <c:v>409044.61200000002</c:v>
                </c:pt>
                <c:pt idx="34">
                  <c:v>172471.32399999999</c:v>
                </c:pt>
                <c:pt idx="35">
                  <c:v>85141.551999999996</c:v>
                </c:pt>
                <c:pt idx="36">
                  <c:v>85141.551999999996</c:v>
                </c:pt>
                <c:pt idx="37">
                  <c:v>76075.676000000007</c:v>
                </c:pt>
                <c:pt idx="38">
                  <c:v>40873.394800000002</c:v>
                </c:pt>
                <c:pt idx="39">
                  <c:v>20301.982</c:v>
                </c:pt>
              </c:numCache>
            </c:numRef>
          </c:val>
        </c:ser>
        <c:ser>
          <c:idx val="2"/>
          <c:order val="1"/>
          <c:tx>
            <c:strRef>
              <c:f>'Original CF'!$H$26</c:f>
              <c:strCache>
                <c:ptCount val="1"/>
                <c:pt idx="0">
                  <c:v>Equipment/Material Cost</c:v>
                </c:pt>
              </c:strCache>
            </c:strRef>
          </c:tx>
          <c:spPr>
            <a:solidFill>
              <a:srgbClr val="777777"/>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CF'!$G$25:$G$64</c:f>
              <c:numCache>
                <c:formatCode>_("$"* #,##0.00_);_("$"* \(#,##0.00\);_("$"* "-"??_);_(@_)</c:formatCode>
                <c:ptCount val="40"/>
                <c:pt idx="0">
                  <c:v>276564.2292415321</c:v>
                </c:pt>
                <c:pt idx="1">
                  <c:v>163902.3843424301</c:v>
                </c:pt>
                <c:pt idx="2">
                  <c:v>164585.64196017789</c:v>
                </c:pt>
                <c:pt idx="3">
                  <c:v>171082.18140300471</c:v>
                </c:pt>
                <c:pt idx="4">
                  <c:v>163015.82088760901</c:v>
                </c:pt>
                <c:pt idx="5">
                  <c:v>233572.46254512609</c:v>
                </c:pt>
                <c:pt idx="6">
                  <c:v>345945.14524496952</c:v>
                </c:pt>
                <c:pt idx="7">
                  <c:v>637632.69736004306</c:v>
                </c:pt>
                <c:pt idx="8">
                  <c:v>1528019.1775595001</c:v>
                </c:pt>
                <c:pt idx="9">
                  <c:v>1513881.6657952501</c:v>
                </c:pt>
                <c:pt idx="10">
                  <c:v>1438911.9208762101</c:v>
                </c:pt>
                <c:pt idx="11">
                  <c:v>2759502.1623730501</c:v>
                </c:pt>
                <c:pt idx="12">
                  <c:v>3087893.2408916699</c:v>
                </c:pt>
                <c:pt idx="13">
                  <c:v>3091380.1272740201</c:v>
                </c:pt>
                <c:pt idx="14">
                  <c:v>1365984.04888867</c:v>
                </c:pt>
                <c:pt idx="15">
                  <c:v>936768.24839484342</c:v>
                </c:pt>
                <c:pt idx="16">
                  <c:v>868358.15542872366</c:v>
                </c:pt>
                <c:pt idx="17">
                  <c:v>1140211.1449178499</c:v>
                </c:pt>
                <c:pt idx="18">
                  <c:v>821756.87424245488</c:v>
                </c:pt>
                <c:pt idx="19">
                  <c:v>821756.87424245488</c:v>
                </c:pt>
                <c:pt idx="20">
                  <c:v>917454.16768674448</c:v>
                </c:pt>
                <c:pt idx="21">
                  <c:v>901079.46587513352</c:v>
                </c:pt>
                <c:pt idx="22">
                  <c:v>901079.46587513352</c:v>
                </c:pt>
                <c:pt idx="23">
                  <c:v>847974.65472312318</c:v>
                </c:pt>
                <c:pt idx="24">
                  <c:v>1038088.1346469501</c:v>
                </c:pt>
                <c:pt idx="25">
                  <c:v>791890.32537244726</c:v>
                </c:pt>
                <c:pt idx="26">
                  <c:v>528996.10456066288</c:v>
                </c:pt>
                <c:pt idx="27">
                  <c:v>488170.92054068559</c:v>
                </c:pt>
                <c:pt idx="28">
                  <c:v>417359.53117756633</c:v>
                </c:pt>
                <c:pt idx="29">
                  <c:v>396867.55905977212</c:v>
                </c:pt>
                <c:pt idx="30">
                  <c:v>391262.70480479248</c:v>
                </c:pt>
                <c:pt idx="31">
                  <c:v>388237.85701561422</c:v>
                </c:pt>
                <c:pt idx="32">
                  <c:v>390892.8523231633</c:v>
                </c:pt>
                <c:pt idx="33">
                  <c:v>361037.94679733721</c:v>
                </c:pt>
                <c:pt idx="34">
                  <c:v>257203.8493917865</c:v>
                </c:pt>
                <c:pt idx="35">
                  <c:v>211076.4218857745</c:v>
                </c:pt>
                <c:pt idx="36">
                  <c:v>212637.30221355939</c:v>
                </c:pt>
                <c:pt idx="37">
                  <c:v>175796.8637332333</c:v>
                </c:pt>
                <c:pt idx="38">
                  <c:v>74528.629766425205</c:v>
                </c:pt>
                <c:pt idx="39">
                  <c:v>34527.189894126102</c:v>
                </c:pt>
              </c:numCache>
            </c:numRef>
          </c:val>
        </c:ser>
        <c:dLbls>
          <c:showLegendKey val="0"/>
          <c:showVal val="0"/>
          <c:showCatName val="0"/>
          <c:showSerName val="0"/>
          <c:showPercent val="0"/>
          <c:showBubbleSize val="0"/>
        </c:dLbls>
        <c:axId val="133686400"/>
        <c:axId val="133687936"/>
      </c:areaChart>
      <c:dateAx>
        <c:axId val="133686400"/>
        <c:scaling>
          <c:orientation val="minMax"/>
        </c:scaling>
        <c:delete val="0"/>
        <c:axPos val="b"/>
        <c:numFmt formatCode="[$-409]mmm\-yy;@" sourceLinked="1"/>
        <c:majorTickMark val="out"/>
        <c:minorTickMark val="none"/>
        <c:tickLblPos val="nextTo"/>
        <c:txPr>
          <a:bodyPr rot="-60000000" vert="horz"/>
          <a:lstStyle/>
          <a:p>
            <a:pPr>
              <a:defRPr/>
            </a:pPr>
            <a:endParaRPr lang="en-US"/>
          </a:p>
        </c:txPr>
        <c:crossAx val="133687936"/>
        <c:crosses val="autoZero"/>
        <c:auto val="1"/>
        <c:lblOffset val="100"/>
        <c:baseTimeUnit val="months"/>
      </c:dateAx>
      <c:valAx>
        <c:axId val="133687936"/>
        <c:scaling>
          <c:orientation val="minMax"/>
          <c:max val="4500000"/>
        </c:scaling>
        <c:delete val="0"/>
        <c:axPos val="l"/>
        <c:majorGridlines>
          <c:spPr>
            <a:ln w="9525" cap="flat" cmpd="sng" algn="ctr">
              <a:solidFill>
                <a:schemeClr val="bg1">
                  <a:lumMod val="85000"/>
                </a:schemeClr>
              </a:solidFill>
              <a:prstDash val="solid"/>
            </a:ln>
            <a:effectLst/>
          </c:spPr>
        </c:majorGridlines>
        <c:title>
          <c:tx>
            <c:rich>
              <a:bodyPr rot="-5400000" vert="horz"/>
              <a:lstStyle/>
              <a:p>
                <a:pPr>
                  <a:defRPr/>
                </a:pPr>
                <a:r>
                  <a:rPr lang="en-US"/>
                  <a:t>Billing in Millions</a:t>
                </a:r>
              </a:p>
            </c:rich>
          </c:tx>
          <c:layout/>
          <c:overlay val="0"/>
        </c:title>
        <c:numFmt formatCode="_(&quot;$&quot;* #,##0_);_(&quot;$&quot;* \(#,##0\);_(&quot;$&quot;* &quot;-&quot;_);_(@_)" sourceLinked="0"/>
        <c:majorTickMark val="none"/>
        <c:minorTickMark val="none"/>
        <c:tickLblPos val="nextTo"/>
        <c:txPr>
          <a:bodyPr rot="-60000000" vert="horz"/>
          <a:lstStyle/>
          <a:p>
            <a:pPr>
              <a:defRPr/>
            </a:pPr>
            <a:endParaRPr lang="en-US"/>
          </a:p>
        </c:txPr>
        <c:crossAx val="133686400"/>
        <c:crosses val="autoZero"/>
        <c:crossBetween val="midCat"/>
      </c:valAx>
    </c:plotArea>
    <c:legend>
      <c:legendPos val="b"/>
      <c:layout>
        <c:manualLayout>
          <c:xMode val="edge"/>
          <c:yMode val="edge"/>
          <c:x val="0.68108945756780404"/>
          <c:y val="0.20552011355723393"/>
          <c:w val="0.29668837068443399"/>
          <c:h val="0.140289018576465"/>
        </c:manualLayout>
      </c:layout>
      <c:overlay val="0"/>
      <c:txPr>
        <a:bodyPr rot="0" vert="horz"/>
        <a:lstStyle/>
        <a:p>
          <a:pPr>
            <a:defRPr/>
          </a:pPr>
          <a:endParaRPr lang="en-US"/>
        </a:p>
      </c:txPr>
    </c:legend>
    <c:plotVisOnly val="1"/>
    <c:dispBlanksAs val="gap"/>
    <c:showDLblsOverMax val="0"/>
  </c:chart>
  <c:spPr>
    <a:ln>
      <a:noFill/>
    </a:ln>
  </c:spPr>
  <c:txPr>
    <a:bodyPr/>
    <a:lstStyle/>
    <a:p>
      <a:pPr>
        <a:defRPr sz="1600">
          <a:solidFill>
            <a:schemeClr val="tx1"/>
          </a:solidFill>
          <a:latin typeface="Georgia"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20340621275206E-2"/>
          <c:y val="0.108642077635032"/>
          <c:w val="0.90214857157278427"/>
          <c:h val="0.59817496173357798"/>
        </c:manualLayout>
      </c:layout>
      <c:lineChart>
        <c:grouping val="standard"/>
        <c:varyColors val="0"/>
        <c:ser>
          <c:idx val="1"/>
          <c:order val="0"/>
          <c:tx>
            <c:strRef>
              <c:f>'Original CF'!$C$24</c:f>
              <c:strCache>
                <c:ptCount val="1"/>
                <c:pt idx="0">
                  <c:v>Original Cost</c:v>
                </c:pt>
              </c:strCache>
            </c:strRef>
          </c:tx>
          <c:spPr>
            <a:ln w="28575" cap="rnd">
              <a:solidFill>
                <a:schemeClr val="accent2"/>
              </a:solidFill>
              <a:round/>
            </a:ln>
            <a:effectLst/>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CF'!$C$25:$C$64</c:f>
              <c:numCache>
                <c:formatCode>_("$"* #,##0_);_("$"* \(#,##0\);_("$"* "-"??_);_(@_)</c:formatCode>
                <c:ptCount val="40"/>
                <c:pt idx="0">
                  <c:v>321721.58124153211</c:v>
                </c:pt>
                <c:pt idx="1">
                  <c:v>246392.52434243009</c:v>
                </c:pt>
                <c:pt idx="2">
                  <c:v>254667.51396017801</c:v>
                </c:pt>
                <c:pt idx="3">
                  <c:v>333347.6414030047</c:v>
                </c:pt>
                <c:pt idx="4">
                  <c:v>235655.280887609</c:v>
                </c:pt>
                <c:pt idx="5">
                  <c:v>735281.55294512608</c:v>
                </c:pt>
                <c:pt idx="6">
                  <c:v>1033852.23564497</c:v>
                </c:pt>
                <c:pt idx="7">
                  <c:v>1509447.8237600401</c:v>
                </c:pt>
                <c:pt idx="8">
                  <c:v>2430778.59195951</c:v>
                </c:pt>
                <c:pt idx="9">
                  <c:v>2578948.8281952501</c:v>
                </c:pt>
                <c:pt idx="10">
                  <c:v>2511715.3032762101</c:v>
                </c:pt>
                <c:pt idx="11">
                  <c:v>3871795.4967730502</c:v>
                </c:pt>
                <c:pt idx="12">
                  <c:v>4262074.6392916702</c:v>
                </c:pt>
                <c:pt idx="13">
                  <c:v>4385800.0856740205</c:v>
                </c:pt>
                <c:pt idx="14">
                  <c:v>2639774.5992886699</c:v>
                </c:pt>
                <c:pt idx="15">
                  <c:v>2248280.2067948398</c:v>
                </c:pt>
                <c:pt idx="16">
                  <c:v>2179870.1138287201</c:v>
                </c:pt>
                <c:pt idx="17">
                  <c:v>2451723.1033178498</c:v>
                </c:pt>
                <c:pt idx="18">
                  <c:v>2133268.83264245</c:v>
                </c:pt>
                <c:pt idx="19">
                  <c:v>2133268.83264245</c:v>
                </c:pt>
                <c:pt idx="20">
                  <c:v>2208336.8780867402</c:v>
                </c:pt>
                <c:pt idx="21">
                  <c:v>2152472.0642751302</c:v>
                </c:pt>
                <c:pt idx="22">
                  <c:v>2152472.0642751302</c:v>
                </c:pt>
                <c:pt idx="23">
                  <c:v>2099367.2531231199</c:v>
                </c:pt>
                <c:pt idx="24">
                  <c:v>2289480.7330469498</c:v>
                </c:pt>
                <c:pt idx="25">
                  <c:v>1993887.84377245</c:v>
                </c:pt>
                <c:pt idx="26">
                  <c:v>1720307.91896066</c:v>
                </c:pt>
                <c:pt idx="27">
                  <c:v>1651260.40694069</c:v>
                </c:pt>
                <c:pt idx="28">
                  <c:v>1452197.9335775699</c:v>
                </c:pt>
                <c:pt idx="29">
                  <c:v>1204017.9614597701</c:v>
                </c:pt>
                <c:pt idx="30">
                  <c:v>1136137.10720479</c:v>
                </c:pt>
                <c:pt idx="31">
                  <c:v>1099502.9250156099</c:v>
                </c:pt>
                <c:pt idx="32">
                  <c:v>1077157.92032316</c:v>
                </c:pt>
                <c:pt idx="33">
                  <c:v>770082.55879733735</c:v>
                </c:pt>
                <c:pt idx="34">
                  <c:v>429675.17339178652</c:v>
                </c:pt>
                <c:pt idx="35">
                  <c:v>296217.97388577461</c:v>
                </c:pt>
                <c:pt idx="36">
                  <c:v>297778.85421355942</c:v>
                </c:pt>
                <c:pt idx="37">
                  <c:v>251872.53973323331</c:v>
                </c:pt>
                <c:pt idx="38">
                  <c:v>115402.0245664252</c:v>
                </c:pt>
                <c:pt idx="39">
                  <c:v>54829.171894126099</c:v>
                </c:pt>
              </c:numCache>
            </c:numRef>
          </c:val>
          <c:smooth val="0"/>
        </c:ser>
        <c:ser>
          <c:idx val="0"/>
          <c:order val="1"/>
          <c:tx>
            <c:strRef>
              <c:f>'Original CF'!$E$24</c:f>
              <c:strCache>
                <c:ptCount val="1"/>
                <c:pt idx="0">
                  <c:v># Crews /wk</c:v>
                </c:pt>
              </c:strCache>
            </c:strRef>
          </c:tx>
          <c:spPr>
            <a:ln w="28575" cap="rnd">
              <a:solidFill>
                <a:srgbClr val="777777"/>
              </a:solidFill>
              <a:round/>
            </a:ln>
            <a:effectLst/>
          </c:spPr>
          <c:marker>
            <c:symbol val="none"/>
          </c:marke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'Original CF'!$E$25:$E$64</c:f>
              <c:numCache>
                <c:formatCode>0</c:formatCode>
                <c:ptCount val="40"/>
                <c:pt idx="0">
                  <c:v>1</c:v>
                </c:pt>
                <c:pt idx="1">
                  <c:v>4</c:v>
                </c:pt>
                <c:pt idx="2">
                  <c:v>3</c:v>
                </c:pt>
                <c:pt idx="3">
                  <c:v>3</c:v>
                </c:pt>
                <c:pt idx="4">
                  <c:v>3</c:v>
                </c:pt>
                <c:pt idx="5">
                  <c:v>3</c:v>
                </c:pt>
                <c:pt idx="6">
                  <c:v>3</c:v>
                </c:pt>
                <c:pt idx="7">
                  <c:v>21</c:v>
                </c:pt>
                <c:pt idx="8">
                  <c:v>24</c:v>
                </c:pt>
                <c:pt idx="9">
                  <c:v>40</c:v>
                </c:pt>
                <c:pt idx="10">
                  <c:v>40</c:v>
                </c:pt>
                <c:pt idx="11">
                  <c:v>44</c:v>
                </c:pt>
                <c:pt idx="12">
                  <c:v>50</c:v>
                </c:pt>
                <c:pt idx="13">
                  <c:v>62</c:v>
                </c:pt>
                <c:pt idx="14">
                  <c:v>60</c:v>
                </c:pt>
                <c:pt idx="15">
                  <c:v>64</c:v>
                </c:pt>
                <c:pt idx="16">
                  <c:v>64</c:v>
                </c:pt>
                <c:pt idx="17">
                  <c:v>64</c:v>
                </c:pt>
                <c:pt idx="18">
                  <c:v>64</c:v>
                </c:pt>
                <c:pt idx="19">
                  <c:v>64</c:v>
                </c:pt>
                <c:pt idx="20">
                  <c:v>62</c:v>
                </c:pt>
                <c:pt idx="21">
                  <c:v>58</c:v>
                </c:pt>
                <c:pt idx="22">
                  <c:v>58</c:v>
                </c:pt>
                <c:pt idx="23">
                  <c:v>58</c:v>
                </c:pt>
                <c:pt idx="24">
                  <c:v>58</c:v>
                </c:pt>
                <c:pt idx="25">
                  <c:v>58</c:v>
                </c:pt>
                <c:pt idx="26">
                  <c:v>57</c:v>
                </c:pt>
                <c:pt idx="27">
                  <c:v>55</c:v>
                </c:pt>
                <c:pt idx="28">
                  <c:v>51</c:v>
                </c:pt>
                <c:pt idx="29">
                  <c:v>51</c:v>
                </c:pt>
                <c:pt idx="30">
                  <c:v>51</c:v>
                </c:pt>
                <c:pt idx="31">
                  <c:v>49</c:v>
                </c:pt>
                <c:pt idx="32">
                  <c:v>49</c:v>
                </c:pt>
                <c:pt idx="33">
                  <c:v>23</c:v>
                </c:pt>
                <c:pt idx="34">
                  <c:v>11</c:v>
                </c:pt>
                <c:pt idx="35">
                  <c:v>6</c:v>
                </c:pt>
                <c:pt idx="36">
                  <c:v>6</c:v>
                </c:pt>
                <c:pt idx="37">
                  <c:v>6</c:v>
                </c:pt>
                <c:pt idx="38">
                  <c:v>3</c:v>
                </c:pt>
                <c:pt idx="39">
                  <c:v>3</c:v>
                </c:pt>
              </c:numCache>
            </c:numRef>
          </c:val>
          <c:smooth val="0"/>
        </c:ser>
        <c:dLbls>
          <c:showLegendKey val="0"/>
          <c:showVal val="0"/>
          <c:showCatName val="0"/>
          <c:showSerName val="0"/>
          <c:showPercent val="0"/>
          <c:showBubbleSize val="0"/>
        </c:dLbls>
        <c:marker val="1"/>
        <c:smooth val="0"/>
        <c:axId val="133770624"/>
        <c:axId val="133780608"/>
      </c:lineChart>
      <c:dateAx>
        <c:axId val="13377062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3780608"/>
        <c:crosses val="autoZero"/>
        <c:auto val="1"/>
        <c:lblOffset val="100"/>
        <c:baseTimeUnit val="months"/>
      </c:dateAx>
      <c:valAx>
        <c:axId val="133780608"/>
        <c:scaling>
          <c:orientation val="minMax"/>
          <c:max val="9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Number of Crews</a:t>
                </a:r>
              </a:p>
            </c:rich>
          </c:tx>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33770624"/>
        <c:crosses val="autoZero"/>
        <c:crossBetween val="between"/>
      </c:valAx>
      <c:spPr>
        <a:noFill/>
        <a:ln>
          <a:noFill/>
        </a:ln>
        <a:effectLst/>
      </c:spPr>
    </c:plotArea>
    <c:legend>
      <c:legendPos val="b"/>
      <c:legendEntry>
        <c:idx val="0"/>
        <c:delete val="1"/>
      </c:legendEntry>
      <c:layout>
        <c:manualLayout>
          <c:xMode val="edge"/>
          <c:yMode val="edge"/>
          <c:x val="0.77626323538825903"/>
          <c:y val="0.17519512805446699"/>
          <c:w val="0.20003670272923199"/>
          <c:h val="6.9143141673207204E-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600">
          <a:latin typeface="Georgia" panose="02040502050405020303"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74684638996397"/>
          <c:y val="0.10728346456692915"/>
          <c:w val="0.79953058410071598"/>
          <c:h val="0.63150947164213167"/>
        </c:manualLayout>
      </c:layout>
      <c:areaChart>
        <c:grouping val="stacked"/>
        <c:varyColors val="0"/>
        <c:ser>
          <c:idx val="1"/>
          <c:order val="0"/>
          <c:tx>
            <c:strRef>
              <c:f>'Original CF'!$H$25</c:f>
              <c:strCache>
                <c:ptCount val="1"/>
                <c:pt idx="0">
                  <c:v>Manpower Cost</c:v>
                </c:pt>
              </c:strCache>
            </c:strRef>
          </c:tx>
          <c:spPr>
            <a:solidFill>
              <a:srgbClr val="ABE9FF"/>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CF'!$F$25:$F$64</c:f>
              <c:numCache>
                <c:formatCode>_("$"* #,##0_);_("$"* \(#,##0\);_("$"* "-"_);_(@_)</c:formatCode>
                <c:ptCount val="40"/>
                <c:pt idx="0">
                  <c:v>45157.351999999999</c:v>
                </c:pt>
                <c:pt idx="1">
                  <c:v>82490.14</c:v>
                </c:pt>
                <c:pt idx="2" formatCode="_(&quot;$&quot;* #,##0.00_);_(&quot;$&quot;* \(#,##0.00\);_(&quot;$&quot;* &quot;-&quot;??_);_(@_)">
                  <c:v>90081.872000000003</c:v>
                </c:pt>
                <c:pt idx="3" formatCode="_(&quot;$&quot;* #,##0.00_);_(&quot;$&quot;* \(#,##0.00\);_(&quot;$&quot;* &quot;-&quot;??_);_(@_)">
                  <c:v>162265.46</c:v>
                </c:pt>
                <c:pt idx="4" formatCode="_(&quot;$&quot;* #,##0.00_);_(&quot;$&quot;* \(#,##0.00\);_(&quot;$&quot;* &quot;-&quot;??_);_(@_)">
                  <c:v>72639.460000000006</c:v>
                </c:pt>
                <c:pt idx="5" formatCode="_(&quot;$&quot;* #,##0.00_);_(&quot;$&quot;* \(#,##0.00\);_(&quot;$&quot;* &quot;-&quot;??_);_(@_)">
                  <c:v>501709.09039999999</c:v>
                </c:pt>
                <c:pt idx="6" formatCode="_(&quot;$&quot;* #,##0.00_);_(&quot;$&quot;* \(#,##0.00\);_(&quot;$&quot;* &quot;-&quot;??_);_(@_)">
                  <c:v>307907.09039999999</c:v>
                </c:pt>
                <c:pt idx="7" formatCode="_(&quot;$&quot;* #,##0.00_);_(&quot;$&quot;* \(#,##0.00\);_(&quot;$&quot;* &quot;-&quot;??_);_(@_)">
                  <c:v>371815.12640000001</c:v>
                </c:pt>
                <c:pt idx="8" formatCode="_(&quot;$&quot;* #,##0.00_);_(&quot;$&quot;* \(#,##0.00\);_(&quot;$&quot;* &quot;-&quot;??_);_(@_)">
                  <c:v>310898.8</c:v>
                </c:pt>
                <c:pt idx="9" formatCode="_(&quot;$&quot;* #,##0.00_);_(&quot;$&quot;* \(#,##0.00\);_(&quot;$&quot;* &quot;-&quot;??_);_(@_)">
                  <c:v>490294.05203949672</c:v>
                </c:pt>
                <c:pt idx="10" formatCode="_(&quot;$&quot;* #,##0.00_);_(&quot;$&quot;* \(#,##0.00\);_(&quot;$&quot;* &quot;-&quot;??_);_(@_)">
                  <c:v>898516.19521157991</c:v>
                </c:pt>
                <c:pt idx="11" formatCode="_(&quot;$&quot;* #,##0.00_);_(&quot;$&quot;* \(#,##0.00\);_(&quot;$&quot;* &quot;-&quot;??_);_(@_)">
                  <c:v>1065184.27461062</c:v>
                </c:pt>
                <c:pt idx="12" formatCode="_(&quot;$&quot;* #,##0.00_);_(&quot;$&quot;* \(#,##0.00\);_(&quot;$&quot;* &quot;-&quot;??_);_(@_)">
                  <c:v>1150488.71751505</c:v>
                </c:pt>
                <c:pt idx="13" formatCode="_(&quot;$&quot;* #,##0.00_);_(&quot;$&quot;* \(#,##0.00\);_(&quot;$&quot;* &quot;-&quot;??_);_(@_)">
                  <c:v>1259463.1125414099</c:v>
                </c:pt>
                <c:pt idx="14" formatCode="_(&quot;$&quot;* #,##0.00_);_(&quot;$&quot;* \(#,##0.00\);_(&quot;$&quot;* &quot;-&quot;??_);_(@_)">
                  <c:v>1422792.49113616</c:v>
                </c:pt>
                <c:pt idx="15" formatCode="_(&quot;$&quot;* #,##0.00_);_(&quot;$&quot;* \(#,##0.00\);_(&quot;$&quot;* &quot;-&quot;??_);_(@_)">
                  <c:v>1626529.6713815499</c:v>
                </c:pt>
                <c:pt idx="16" formatCode="_(&quot;$&quot;* #,##0.00_);_(&quot;$&quot;* \(#,##0.00\);_(&quot;$&quot;* &quot;-&quot;??_);_(@_)">
                  <c:v>1843679.4634823501</c:v>
                </c:pt>
                <c:pt idx="17" formatCode="_(&quot;$&quot;* #,##0.00_);_(&quot;$&quot;* \(#,##0.00\);_(&quot;$&quot;* &quot;-&quot;??_);_(@_)">
                  <c:v>1843679.4634823501</c:v>
                </c:pt>
                <c:pt idx="18" formatCode="_(&quot;$&quot;* #,##0.00_);_(&quot;$&quot;* \(#,##0.00\);_(&quot;$&quot;* &quot;-&quot;??_);_(@_)">
                  <c:v>1860657.56183613</c:v>
                </c:pt>
                <c:pt idx="19" formatCode="_(&quot;$&quot;* #,##0.00_);_(&quot;$&quot;* \(#,##0.00\);_(&quot;$&quot;* &quot;-&quot;??_);_(@_)">
                  <c:v>1877635.6601899101</c:v>
                </c:pt>
                <c:pt idx="20" formatCode="_(&quot;$&quot;* #,##0.00_);_(&quot;$&quot;* \(#,##0.00\);_(&quot;$&quot;* &quot;-&quot;??_);_(@_)">
                  <c:v>1877635.6601899101</c:v>
                </c:pt>
                <c:pt idx="21" formatCode="_(&quot;$&quot;* #,##0.00_);_(&quot;$&quot;* \(#,##0.00\);_(&quot;$&quot;* &quot;-&quot;??_);_(@_)">
                  <c:v>1877635.6601899101</c:v>
                </c:pt>
                <c:pt idx="22" formatCode="_(&quot;$&quot;* #,##0.00_);_(&quot;$&quot;* \(#,##0.00\);_(&quot;$&quot;* &quot;-&quot;??_);_(@_)">
                  <c:v>1843679.4634823501</c:v>
                </c:pt>
                <c:pt idx="23" formatCode="_(&quot;$&quot;* #,##0.00_);_(&quot;$&quot;* \(#,##0.00\);_(&quot;$&quot;* &quot;-&quot;??_);_(@_)">
                  <c:v>1789392.0154571501</c:v>
                </c:pt>
                <c:pt idx="24" formatCode="_(&quot;$&quot;* #,##0.00_);_(&quot;$&quot;* \(#,##0.00\);_(&quot;$&quot;* &quot;-&quot;??_);_(@_)">
                  <c:v>1666725.1394976701</c:v>
                </c:pt>
                <c:pt idx="25" formatCode="_(&quot;$&quot;* #,##0.00_);_(&quot;$&quot;* \(#,##0.00\);_(&quot;$&quot;* &quot;-&quot;??_);_(@_)">
                  <c:v>1510569.1013497701</c:v>
                </c:pt>
                <c:pt idx="26" formatCode="_(&quot;$&quot;* #,##0.00_);_(&quot;$&quot;* \(#,##0.00\);_(&quot;$&quot;* &quot;-&quot;??_);_(@_)">
                  <c:v>1455814.6188054199</c:v>
                </c:pt>
                <c:pt idx="27" formatCode="_(&quot;$&quot;* #,##0.00_);_(&quot;$&quot;* \(#,##0.00\);_(&quot;$&quot;* &quot;-&quot;??_);_(@_)">
                  <c:v>1310960.9097412301</c:v>
                </c:pt>
                <c:pt idx="28" formatCode="_(&quot;$&quot;* #,##0.00_);_(&quot;$&quot;* \(#,##0.00\);_(&quot;$&quot;* &quot;-&quot;??_);_(@_)">
                  <c:v>1075003.4846771101</c:v>
                </c:pt>
                <c:pt idx="29" formatCode="_(&quot;$&quot;* #,##0.00_);_(&quot;$&quot;* \(#,##0.00\);_(&quot;$&quot;* &quot;-&quot;??_);_(@_)">
                  <c:v>1075003.4846771101</c:v>
                </c:pt>
                <c:pt idx="30" formatCode="_(&quot;$&quot;* #,##0.00_);_(&quot;$&quot;* \(#,##0.00\);_(&quot;$&quot;* &quot;-&quot;??_);_(@_)">
                  <c:v>613736.76325331605</c:v>
                </c:pt>
                <c:pt idx="31" formatCode="_(&quot;$&quot;* #,##0.00_);_(&quot;$&quot;* \(#,##0.00\);_(&quot;$&quot;* &quot;-&quot;??_);_(@_)">
                  <c:v>230153.0768532684</c:v>
                </c:pt>
                <c:pt idx="32" formatCode="_(&quot;$&quot;* #,##0.00_);_(&quot;$&quot;* \(#,##0.00\);_(&quot;$&quot;* &quot;-&quot;??_);_(@_)">
                  <c:v>130932.93606825999</c:v>
                </c:pt>
                <c:pt idx="33" formatCode="_(&quot;$&quot;* #,##0.00_);_(&quot;$&quot;* \(#,##0.00\);_(&quot;$&quot;* &quot;-&quot;??_);_(@_)">
                  <c:v>101473.6974558996</c:v>
                </c:pt>
                <c:pt idx="34" formatCode="_(&quot;$&quot;* #,##0.00_);_(&quot;$&quot;* \(#,##0.00\);_(&quot;$&quot;* &quot;-&quot;??_);_(@_)">
                  <c:v>101473.6974558996</c:v>
                </c:pt>
                <c:pt idx="35" formatCode="_(&quot;$&quot;* #,##0.00_);_(&quot;$&quot;* \(#,##0.00\);_(&quot;$&quot;* &quot;-&quot;??_);_(@_)">
                  <c:v>67113.058821198007</c:v>
                </c:pt>
                <c:pt idx="36" formatCode="_(&quot;$&quot;* #,##0.00_);_(&quot;$&quot;* \(#,##0.00\);_(&quot;$&quot;* &quot;-&quot;??_);_(@_)">
                  <c:v>67113.058821198007</c:v>
                </c:pt>
                <c:pt idx="37" formatCode="_(&quot;$&quot;* #,##0.00_);_(&quot;$&quot;* \(#,##0.00\);_(&quot;$&quot;* &quot;-&quot;??_);_(@_)">
                  <c:v>64184.752438219257</c:v>
                </c:pt>
                <c:pt idx="38" formatCode="_(&quot;$&quot;* #,##0.00_);_(&quot;$&quot;* \(#,##0.00\);_(&quot;$&quot;* &quot;-&quot;??_);_(@_)">
                  <c:v>24981.11377844862</c:v>
                </c:pt>
                <c:pt idx="39" formatCode="_(&quot;$&quot;* #,##0.00_);_(&quot;$&quot;* \(#,##0.00\);_(&quot;$&quot;* &quot;-&quot;??_);_(@_)">
                  <c:v>8573.2000000000007</c:v>
                </c:pt>
              </c:numCache>
            </c:numRef>
          </c:val>
        </c:ser>
        <c:ser>
          <c:idx val="2"/>
          <c:order val="1"/>
          <c:tx>
            <c:strRef>
              <c:f>'Original CF'!$H$26</c:f>
              <c:strCache>
                <c:ptCount val="1"/>
                <c:pt idx="0">
                  <c:v>Equipment/Material Cost</c:v>
                </c:pt>
              </c:strCache>
            </c:strRef>
          </c:tx>
          <c:spPr>
            <a:solidFill>
              <a:srgbClr val="3DB5AF"/>
            </a:solidFill>
          </c:spPr>
          <c:cat>
            <c:numRef>
              <c:f>'Original CF'!$B$25:$B$64</c:f>
              <c:numCache>
                <c:formatCode>[$-409]mmm\-yy;@</c:formatCode>
                <c:ptCount val="40"/>
                <c:pt idx="0">
                  <c:v>41791</c:v>
                </c:pt>
                <c:pt idx="1">
                  <c:v>41821</c:v>
                </c:pt>
                <c:pt idx="2">
                  <c:v>41852</c:v>
                </c:pt>
                <c:pt idx="3">
                  <c:v>41883</c:v>
                </c:pt>
                <c:pt idx="4">
                  <c:v>41913</c:v>
                </c:pt>
                <c:pt idx="5">
                  <c:v>41944</c:v>
                </c:pt>
                <c:pt idx="6">
                  <c:v>41974</c:v>
                </c:pt>
                <c:pt idx="7">
                  <c:v>42005</c:v>
                </c:pt>
                <c:pt idx="8">
                  <c:v>42036</c:v>
                </c:pt>
                <c:pt idx="9">
                  <c:v>42064</c:v>
                </c:pt>
                <c:pt idx="10">
                  <c:v>42095</c:v>
                </c:pt>
                <c:pt idx="11">
                  <c:v>42125</c:v>
                </c:pt>
                <c:pt idx="12">
                  <c:v>42156</c:v>
                </c:pt>
                <c:pt idx="13">
                  <c:v>42186</c:v>
                </c:pt>
                <c:pt idx="14">
                  <c:v>42217</c:v>
                </c:pt>
                <c:pt idx="15">
                  <c:v>42248</c:v>
                </c:pt>
                <c:pt idx="16">
                  <c:v>42278</c:v>
                </c:pt>
                <c:pt idx="17">
                  <c:v>42309</c:v>
                </c:pt>
                <c:pt idx="18">
                  <c:v>42339</c:v>
                </c:pt>
                <c:pt idx="19">
                  <c:v>42370</c:v>
                </c:pt>
                <c:pt idx="20">
                  <c:v>42401</c:v>
                </c:pt>
                <c:pt idx="21">
                  <c:v>42430</c:v>
                </c:pt>
                <c:pt idx="22">
                  <c:v>42461</c:v>
                </c:pt>
                <c:pt idx="23">
                  <c:v>42491</c:v>
                </c:pt>
                <c:pt idx="24">
                  <c:v>42522</c:v>
                </c:pt>
                <c:pt idx="25">
                  <c:v>42552</c:v>
                </c:pt>
                <c:pt idx="26">
                  <c:v>42583</c:v>
                </c:pt>
                <c:pt idx="27">
                  <c:v>42614</c:v>
                </c:pt>
                <c:pt idx="28">
                  <c:v>42644</c:v>
                </c:pt>
                <c:pt idx="29">
                  <c:v>42675</c:v>
                </c:pt>
                <c:pt idx="30">
                  <c:v>42705</c:v>
                </c:pt>
                <c:pt idx="31">
                  <c:v>42736</c:v>
                </c:pt>
                <c:pt idx="32">
                  <c:v>42767</c:v>
                </c:pt>
                <c:pt idx="33">
                  <c:v>42795</c:v>
                </c:pt>
                <c:pt idx="34">
                  <c:v>42826</c:v>
                </c:pt>
                <c:pt idx="35">
                  <c:v>42856</c:v>
                </c:pt>
                <c:pt idx="36">
                  <c:v>42887</c:v>
                </c:pt>
                <c:pt idx="37">
                  <c:v>42917</c:v>
                </c:pt>
                <c:pt idx="38">
                  <c:v>42948</c:v>
                </c:pt>
                <c:pt idx="39">
                  <c:v>42979</c:v>
                </c:pt>
              </c:numCache>
            </c:numRef>
          </c:cat>
          <c:val>
            <c:numRef>
              <c:f>'Mech Review CF'!$G$25:$G$64</c:f>
              <c:numCache>
                <c:formatCode>_("$"* #,##0.00_);_("$"* \(#,##0.00\);_("$"* "-"??_);_(@_)</c:formatCode>
                <c:ptCount val="40"/>
                <c:pt idx="0">
                  <c:v>276563.64799999993</c:v>
                </c:pt>
                <c:pt idx="1">
                  <c:v>163901.85999999999</c:v>
                </c:pt>
                <c:pt idx="2">
                  <c:v>164585.128</c:v>
                </c:pt>
                <c:pt idx="3">
                  <c:v>171081.54</c:v>
                </c:pt>
                <c:pt idx="4">
                  <c:v>163015.54</c:v>
                </c:pt>
                <c:pt idx="5">
                  <c:v>233571.90960000001</c:v>
                </c:pt>
                <c:pt idx="6">
                  <c:v>194193.90960000001</c:v>
                </c:pt>
                <c:pt idx="7">
                  <c:v>637632.69736004306</c:v>
                </c:pt>
                <c:pt idx="8">
                  <c:v>545031.01924526202</c:v>
                </c:pt>
                <c:pt idx="9">
                  <c:v>560025.35984464874</c:v>
                </c:pt>
                <c:pt idx="10">
                  <c:v>674579.41801313835</c:v>
                </c:pt>
                <c:pt idx="11">
                  <c:v>987499.54144068575</c:v>
                </c:pt>
                <c:pt idx="12">
                  <c:v>1174166.8358161501</c:v>
                </c:pt>
                <c:pt idx="13">
                  <c:v>1489151.9437285899</c:v>
                </c:pt>
                <c:pt idx="14">
                  <c:v>2740272.9067199901</c:v>
                </c:pt>
                <c:pt idx="15">
                  <c:v>2705150.1031712699</c:v>
                </c:pt>
                <c:pt idx="16">
                  <c:v>2483718.06179384</c:v>
                </c:pt>
                <c:pt idx="17">
                  <c:v>1948062.9553062599</c:v>
                </c:pt>
                <c:pt idx="18">
                  <c:v>1998905.20495206</c:v>
                </c:pt>
                <c:pt idx="19">
                  <c:v>1041739.46998284</c:v>
                </c:pt>
                <c:pt idx="20">
                  <c:v>1010240.24785372</c:v>
                </c:pt>
                <c:pt idx="21">
                  <c:v>932486.88365884835</c:v>
                </c:pt>
                <c:pt idx="22">
                  <c:v>860081.985049307</c:v>
                </c:pt>
                <c:pt idx="23">
                  <c:v>844316.02238812752</c:v>
                </c:pt>
                <c:pt idx="24">
                  <c:v>1030474.79545065</c:v>
                </c:pt>
                <c:pt idx="25">
                  <c:v>875264.88177072117</c:v>
                </c:pt>
                <c:pt idx="26">
                  <c:v>869349.72797341086</c:v>
                </c:pt>
                <c:pt idx="27">
                  <c:v>790849.41089906218</c:v>
                </c:pt>
                <c:pt idx="28">
                  <c:v>492635.81785561488</c:v>
                </c:pt>
                <c:pt idx="29">
                  <c:v>496472.61866134312</c:v>
                </c:pt>
                <c:pt idx="30">
                  <c:v>460674.84517667512</c:v>
                </c:pt>
                <c:pt idx="31">
                  <c:v>398095.66657511401</c:v>
                </c:pt>
                <c:pt idx="32">
                  <c:v>387561.56971106859</c:v>
                </c:pt>
                <c:pt idx="33">
                  <c:v>372033.24277481833</c:v>
                </c:pt>
                <c:pt idx="34">
                  <c:v>181363.1879722017</c:v>
                </c:pt>
                <c:pt idx="35">
                  <c:v>39055.005414621883</c:v>
                </c:pt>
                <c:pt idx="36">
                  <c:v>39055.005414621883</c:v>
                </c:pt>
                <c:pt idx="37">
                  <c:v>38668.052440487452</c:v>
                </c:pt>
                <c:pt idx="38">
                  <c:v>22553.477041233011</c:v>
                </c:pt>
                <c:pt idx="39">
                  <c:v>14966.78864109803</c:v>
                </c:pt>
              </c:numCache>
            </c:numRef>
          </c:val>
        </c:ser>
        <c:dLbls>
          <c:showLegendKey val="0"/>
          <c:showVal val="0"/>
          <c:showCatName val="0"/>
          <c:showSerName val="0"/>
          <c:showPercent val="0"/>
          <c:showBubbleSize val="0"/>
        </c:dLbls>
        <c:axId val="134625536"/>
        <c:axId val="134627328"/>
      </c:areaChart>
      <c:dateAx>
        <c:axId val="134625536"/>
        <c:scaling>
          <c:orientation val="minMax"/>
        </c:scaling>
        <c:delete val="0"/>
        <c:axPos val="b"/>
        <c:numFmt formatCode="[$-409]mmm\-yy;@" sourceLinked="1"/>
        <c:majorTickMark val="out"/>
        <c:minorTickMark val="none"/>
        <c:tickLblPos val="nextTo"/>
        <c:txPr>
          <a:bodyPr rot="-60000000" vert="horz"/>
          <a:lstStyle/>
          <a:p>
            <a:pPr>
              <a:defRPr/>
            </a:pPr>
            <a:endParaRPr lang="en-US"/>
          </a:p>
        </c:txPr>
        <c:crossAx val="134627328"/>
        <c:crosses val="autoZero"/>
        <c:auto val="1"/>
        <c:lblOffset val="100"/>
        <c:baseTimeUnit val="months"/>
      </c:dateAx>
      <c:valAx>
        <c:axId val="134627328"/>
        <c:scaling>
          <c:orientation val="minMax"/>
          <c:max val="4500000"/>
        </c:scaling>
        <c:delete val="0"/>
        <c:axPos val="l"/>
        <c:majorGridlines>
          <c:spPr>
            <a:ln w="9525" cap="flat" cmpd="sng" algn="ctr">
              <a:solidFill>
                <a:schemeClr val="bg1">
                  <a:lumMod val="85000"/>
                </a:schemeClr>
              </a:solidFill>
              <a:prstDash val="solid"/>
            </a:ln>
            <a:effectLst/>
          </c:spPr>
        </c:majorGridlines>
        <c:title>
          <c:tx>
            <c:rich>
              <a:bodyPr rot="-5400000" vert="horz"/>
              <a:lstStyle/>
              <a:p>
                <a:pPr>
                  <a:defRPr/>
                </a:pPr>
                <a:r>
                  <a:rPr lang="en-US"/>
                  <a:t>Billing in Millions</a:t>
                </a:r>
              </a:p>
            </c:rich>
          </c:tx>
          <c:layout/>
          <c:overlay val="0"/>
        </c:title>
        <c:numFmt formatCode="_(&quot;$&quot;* #,##0_);_(&quot;$&quot;* \(#,##0\);_(&quot;$&quot;* &quot;-&quot;_);_(@_)" sourceLinked="1"/>
        <c:majorTickMark val="none"/>
        <c:minorTickMark val="none"/>
        <c:tickLblPos val="nextTo"/>
        <c:txPr>
          <a:bodyPr rot="-60000000" vert="horz"/>
          <a:lstStyle/>
          <a:p>
            <a:pPr>
              <a:defRPr/>
            </a:pPr>
            <a:endParaRPr lang="en-US"/>
          </a:p>
        </c:txPr>
        <c:crossAx val="134625536"/>
        <c:crosses val="autoZero"/>
        <c:crossBetween val="midCat"/>
      </c:valAx>
    </c:plotArea>
    <c:legend>
      <c:legendPos val="b"/>
      <c:layout>
        <c:manualLayout>
          <c:xMode val="edge"/>
          <c:yMode val="edge"/>
          <c:x val="0.6792970105431736"/>
          <c:y val="0.16287144813420062"/>
          <c:w val="0.29104196110101599"/>
          <c:h val="0.140289018576465"/>
        </c:manualLayout>
      </c:layout>
      <c:overlay val="0"/>
      <c:txPr>
        <a:bodyPr rot="0" vert="horz"/>
        <a:lstStyle/>
        <a:p>
          <a:pPr>
            <a:defRPr/>
          </a:pPr>
          <a:endParaRPr lang="en-US"/>
        </a:p>
      </c:txPr>
    </c:legend>
    <c:plotVisOnly val="1"/>
    <c:dispBlanksAs val="gap"/>
    <c:showDLblsOverMax val="0"/>
  </c:chart>
  <c:spPr>
    <a:ln>
      <a:noFill/>
    </a:ln>
  </c:spPr>
  <c:txPr>
    <a:bodyPr/>
    <a:lstStyle/>
    <a:p>
      <a:pPr>
        <a:defRPr sz="1600">
          <a:solidFill>
            <a:schemeClr val="tx1"/>
          </a:solidFill>
          <a:latin typeface="Georgia"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3D56B-4235-44FC-B2E3-5A0AAED1A119}" type="doc">
      <dgm:prSet loTypeId="urn:microsoft.com/office/officeart/2005/8/layout/pyramid1" loCatId="pyramid" qsTypeId="urn:microsoft.com/office/officeart/2005/8/quickstyle/simple1" qsCatId="simple" csTypeId="urn:microsoft.com/office/officeart/2005/8/colors/accent1_2" csCatId="accent1" phldr="1"/>
      <dgm:spPr/>
    </dgm:pt>
    <dgm:pt modelId="{EAAADDBD-6F38-48A2-A203-C85D1AA1BF2B}">
      <dgm:prSet phldrT="[Text]" custT="1"/>
      <dgm:spPr>
        <a:solidFill>
          <a:srgbClr val="A9E1DE"/>
        </a:solidFill>
      </dgm:spPr>
      <dgm:t>
        <a:bodyPr/>
        <a:lstStyle/>
        <a:p>
          <a:r>
            <a:rPr lang="en-US" sz="1800" dirty="0">
              <a:latin typeface="Georgia" pitchFamily="18" charset="0"/>
            </a:rPr>
            <a:t>Self-Actualization</a:t>
          </a:r>
        </a:p>
      </dgm:t>
    </dgm:pt>
    <dgm:pt modelId="{EE1585D4-E5FF-48BE-8FCF-76874097A1D7}" type="parTrans" cxnId="{916AD25A-BEDD-4EDF-9071-C196DC1C563C}">
      <dgm:prSet/>
      <dgm:spPr/>
      <dgm:t>
        <a:bodyPr/>
        <a:lstStyle/>
        <a:p>
          <a:endParaRPr lang="en-US" sz="4000"/>
        </a:p>
      </dgm:t>
    </dgm:pt>
    <dgm:pt modelId="{8D2F40CE-75B7-4FE1-9385-3373873E7FB1}" type="sibTrans" cxnId="{916AD25A-BEDD-4EDF-9071-C196DC1C563C}">
      <dgm:prSet/>
      <dgm:spPr/>
      <dgm:t>
        <a:bodyPr/>
        <a:lstStyle/>
        <a:p>
          <a:endParaRPr lang="en-US" sz="4000"/>
        </a:p>
      </dgm:t>
    </dgm:pt>
    <dgm:pt modelId="{F7DF1A53-D682-48C6-B6E8-5F71717E96E0}">
      <dgm:prSet phldrT="[Text]" custT="1"/>
      <dgm:spPr>
        <a:solidFill>
          <a:srgbClr val="70CECA"/>
        </a:solidFill>
      </dgm:spPr>
      <dgm:t>
        <a:bodyPr/>
        <a:lstStyle/>
        <a:p>
          <a:r>
            <a:rPr lang="en-US" sz="1800">
              <a:latin typeface="Georgia" pitchFamily="18" charset="0"/>
            </a:rPr>
            <a:t>Esteem</a:t>
          </a:r>
        </a:p>
      </dgm:t>
    </dgm:pt>
    <dgm:pt modelId="{AC28625D-D4D2-4B73-AEBC-7CE1D8CA202C}" type="parTrans" cxnId="{9913FB96-3106-4DB5-8525-9A6529BE0EFE}">
      <dgm:prSet/>
      <dgm:spPr/>
      <dgm:t>
        <a:bodyPr/>
        <a:lstStyle/>
        <a:p>
          <a:endParaRPr lang="en-US" sz="4000"/>
        </a:p>
      </dgm:t>
    </dgm:pt>
    <dgm:pt modelId="{33C7ACA0-E4B1-4169-8DAF-CBD31DA588FB}" type="sibTrans" cxnId="{9913FB96-3106-4DB5-8525-9A6529BE0EFE}">
      <dgm:prSet/>
      <dgm:spPr/>
      <dgm:t>
        <a:bodyPr/>
        <a:lstStyle/>
        <a:p>
          <a:endParaRPr lang="en-US" sz="4000"/>
        </a:p>
      </dgm:t>
    </dgm:pt>
    <dgm:pt modelId="{712639F9-F666-4B13-B038-1EA28A5065EA}">
      <dgm:prSet phldrT="[Text]" custT="1"/>
      <dgm:spPr>
        <a:solidFill>
          <a:srgbClr val="123634"/>
        </a:solidFill>
      </dgm:spPr>
      <dgm:t>
        <a:bodyPr/>
        <a:lstStyle/>
        <a:p>
          <a:r>
            <a:rPr lang="en-US" sz="1800">
              <a:solidFill>
                <a:schemeClr val="bg1"/>
              </a:solidFill>
              <a:latin typeface="Georgia" pitchFamily="18" charset="0"/>
            </a:rPr>
            <a:t>Physiological</a:t>
          </a:r>
        </a:p>
      </dgm:t>
    </dgm:pt>
    <dgm:pt modelId="{7AF58BB6-06AA-470D-AE25-BAD2F5EF4BFF}" type="parTrans" cxnId="{DFE14A6E-E2F5-4C46-9E7E-CDFF5FFA20E6}">
      <dgm:prSet/>
      <dgm:spPr/>
      <dgm:t>
        <a:bodyPr/>
        <a:lstStyle/>
        <a:p>
          <a:endParaRPr lang="en-US" sz="4000"/>
        </a:p>
      </dgm:t>
    </dgm:pt>
    <dgm:pt modelId="{6125B5B6-7A40-4B27-AB6C-D0A842EBE0D1}" type="sibTrans" cxnId="{DFE14A6E-E2F5-4C46-9E7E-CDFF5FFA20E6}">
      <dgm:prSet/>
      <dgm:spPr/>
      <dgm:t>
        <a:bodyPr/>
        <a:lstStyle/>
        <a:p>
          <a:endParaRPr lang="en-US" sz="4000"/>
        </a:p>
      </dgm:t>
    </dgm:pt>
    <dgm:pt modelId="{A2C0118B-125C-44DB-A69F-55D93433DC5B}">
      <dgm:prSet phldrT="[Text]" custT="1"/>
      <dgm:spPr>
        <a:solidFill>
          <a:srgbClr val="3DB5AF"/>
        </a:solidFill>
      </dgm:spPr>
      <dgm:t>
        <a:bodyPr/>
        <a:lstStyle/>
        <a:p>
          <a:r>
            <a:rPr lang="en-US" sz="1800" dirty="0">
              <a:latin typeface="Georgia" pitchFamily="18" charset="0"/>
            </a:rPr>
            <a:t>Social</a:t>
          </a:r>
        </a:p>
      </dgm:t>
    </dgm:pt>
    <dgm:pt modelId="{4D807A8C-C6D9-461E-8FA8-4D4FFFDAE7A9}" type="parTrans" cxnId="{6ABED755-463C-43C5-9827-68CABF9B5950}">
      <dgm:prSet/>
      <dgm:spPr/>
      <dgm:t>
        <a:bodyPr/>
        <a:lstStyle/>
        <a:p>
          <a:endParaRPr lang="en-US" sz="4000"/>
        </a:p>
      </dgm:t>
    </dgm:pt>
    <dgm:pt modelId="{F1DAFCF8-1CCE-43B3-B2D0-2E622335FD7F}" type="sibTrans" cxnId="{6ABED755-463C-43C5-9827-68CABF9B5950}">
      <dgm:prSet/>
      <dgm:spPr/>
      <dgm:t>
        <a:bodyPr/>
        <a:lstStyle/>
        <a:p>
          <a:endParaRPr lang="en-US" sz="4000"/>
        </a:p>
      </dgm:t>
    </dgm:pt>
    <dgm:pt modelId="{EE65D1BF-E988-4EB3-A56C-3AB68F5C16F2}">
      <dgm:prSet phldrT="[Text]" custT="1"/>
      <dgm:spPr>
        <a:solidFill>
          <a:srgbClr val="246A67"/>
        </a:solidFill>
      </dgm:spPr>
      <dgm:t>
        <a:bodyPr/>
        <a:lstStyle/>
        <a:p>
          <a:r>
            <a:rPr lang="en-US" sz="1800">
              <a:solidFill>
                <a:schemeClr val="bg1"/>
              </a:solidFill>
              <a:latin typeface="Georgia" pitchFamily="18" charset="0"/>
            </a:rPr>
            <a:t>Safety</a:t>
          </a:r>
        </a:p>
      </dgm:t>
    </dgm:pt>
    <dgm:pt modelId="{EF71B500-A837-4168-A9B0-E058B4A8ED9F}" type="parTrans" cxnId="{7ED928F4-F193-4152-81DA-54E137D1A2B8}">
      <dgm:prSet/>
      <dgm:spPr/>
      <dgm:t>
        <a:bodyPr/>
        <a:lstStyle/>
        <a:p>
          <a:endParaRPr lang="en-US" sz="4000"/>
        </a:p>
      </dgm:t>
    </dgm:pt>
    <dgm:pt modelId="{5F631993-D3D3-40A9-82B4-90CFCE923D02}" type="sibTrans" cxnId="{7ED928F4-F193-4152-81DA-54E137D1A2B8}">
      <dgm:prSet/>
      <dgm:spPr/>
      <dgm:t>
        <a:bodyPr/>
        <a:lstStyle/>
        <a:p>
          <a:endParaRPr lang="en-US" sz="4000"/>
        </a:p>
      </dgm:t>
    </dgm:pt>
    <dgm:pt modelId="{DF8D44A6-BC7C-4F39-8D8A-D1A938B63297}" type="pres">
      <dgm:prSet presAssocID="{B4B3D56B-4235-44FC-B2E3-5A0AAED1A119}" presName="Name0" presStyleCnt="0">
        <dgm:presLayoutVars>
          <dgm:dir/>
          <dgm:animLvl val="lvl"/>
          <dgm:resizeHandles val="exact"/>
        </dgm:presLayoutVars>
      </dgm:prSet>
      <dgm:spPr/>
    </dgm:pt>
    <dgm:pt modelId="{E6FC5A4B-E273-4A44-B02F-790B6A529D1B}" type="pres">
      <dgm:prSet presAssocID="{EAAADDBD-6F38-48A2-A203-C85D1AA1BF2B}" presName="Name8" presStyleCnt="0"/>
      <dgm:spPr/>
    </dgm:pt>
    <dgm:pt modelId="{BE054EB6-F96D-4151-B2DB-67E670E46C0F}" type="pres">
      <dgm:prSet presAssocID="{EAAADDBD-6F38-48A2-A203-C85D1AA1BF2B}" presName="level" presStyleLbl="node1" presStyleIdx="0" presStyleCnt="5">
        <dgm:presLayoutVars>
          <dgm:chMax val="1"/>
          <dgm:bulletEnabled val="1"/>
        </dgm:presLayoutVars>
      </dgm:prSet>
      <dgm:spPr/>
      <dgm:t>
        <a:bodyPr/>
        <a:lstStyle/>
        <a:p>
          <a:endParaRPr lang="en-US"/>
        </a:p>
      </dgm:t>
    </dgm:pt>
    <dgm:pt modelId="{8445408F-07B7-481A-A1C6-27A23CAC7956}" type="pres">
      <dgm:prSet presAssocID="{EAAADDBD-6F38-48A2-A203-C85D1AA1BF2B}" presName="levelTx" presStyleLbl="revTx" presStyleIdx="0" presStyleCnt="0">
        <dgm:presLayoutVars>
          <dgm:chMax val="1"/>
          <dgm:bulletEnabled val="1"/>
        </dgm:presLayoutVars>
      </dgm:prSet>
      <dgm:spPr/>
      <dgm:t>
        <a:bodyPr/>
        <a:lstStyle/>
        <a:p>
          <a:endParaRPr lang="en-US"/>
        </a:p>
      </dgm:t>
    </dgm:pt>
    <dgm:pt modelId="{0E9748DD-6731-478E-AD01-7707DFD40B1A}" type="pres">
      <dgm:prSet presAssocID="{F7DF1A53-D682-48C6-B6E8-5F71717E96E0}" presName="Name8" presStyleCnt="0"/>
      <dgm:spPr/>
    </dgm:pt>
    <dgm:pt modelId="{9B3A94FC-91B1-4009-B214-FA7A479B8BE5}" type="pres">
      <dgm:prSet presAssocID="{F7DF1A53-D682-48C6-B6E8-5F71717E96E0}" presName="level" presStyleLbl="node1" presStyleIdx="1" presStyleCnt="5">
        <dgm:presLayoutVars>
          <dgm:chMax val="1"/>
          <dgm:bulletEnabled val="1"/>
        </dgm:presLayoutVars>
      </dgm:prSet>
      <dgm:spPr/>
      <dgm:t>
        <a:bodyPr/>
        <a:lstStyle/>
        <a:p>
          <a:endParaRPr lang="en-US"/>
        </a:p>
      </dgm:t>
    </dgm:pt>
    <dgm:pt modelId="{0F6C3462-31BE-4694-8577-9763D2C22B38}" type="pres">
      <dgm:prSet presAssocID="{F7DF1A53-D682-48C6-B6E8-5F71717E96E0}" presName="levelTx" presStyleLbl="revTx" presStyleIdx="0" presStyleCnt="0">
        <dgm:presLayoutVars>
          <dgm:chMax val="1"/>
          <dgm:bulletEnabled val="1"/>
        </dgm:presLayoutVars>
      </dgm:prSet>
      <dgm:spPr/>
      <dgm:t>
        <a:bodyPr/>
        <a:lstStyle/>
        <a:p>
          <a:endParaRPr lang="en-US"/>
        </a:p>
      </dgm:t>
    </dgm:pt>
    <dgm:pt modelId="{7CCF584F-ED26-4769-A0D5-617CBB0AD9BC}" type="pres">
      <dgm:prSet presAssocID="{A2C0118B-125C-44DB-A69F-55D93433DC5B}" presName="Name8" presStyleCnt="0"/>
      <dgm:spPr/>
    </dgm:pt>
    <dgm:pt modelId="{A3AD68DD-7BD0-4900-B99B-46AD4F5D4014}" type="pres">
      <dgm:prSet presAssocID="{A2C0118B-125C-44DB-A69F-55D93433DC5B}" presName="level" presStyleLbl="node1" presStyleIdx="2" presStyleCnt="5">
        <dgm:presLayoutVars>
          <dgm:chMax val="1"/>
          <dgm:bulletEnabled val="1"/>
        </dgm:presLayoutVars>
      </dgm:prSet>
      <dgm:spPr/>
      <dgm:t>
        <a:bodyPr/>
        <a:lstStyle/>
        <a:p>
          <a:endParaRPr lang="en-US"/>
        </a:p>
      </dgm:t>
    </dgm:pt>
    <dgm:pt modelId="{B23DAA09-D944-4033-AB7B-EB87B5EA9F6A}" type="pres">
      <dgm:prSet presAssocID="{A2C0118B-125C-44DB-A69F-55D93433DC5B}" presName="levelTx" presStyleLbl="revTx" presStyleIdx="0" presStyleCnt="0">
        <dgm:presLayoutVars>
          <dgm:chMax val="1"/>
          <dgm:bulletEnabled val="1"/>
        </dgm:presLayoutVars>
      </dgm:prSet>
      <dgm:spPr/>
      <dgm:t>
        <a:bodyPr/>
        <a:lstStyle/>
        <a:p>
          <a:endParaRPr lang="en-US"/>
        </a:p>
      </dgm:t>
    </dgm:pt>
    <dgm:pt modelId="{7DD87F2D-3BA8-4ABA-8109-20C765A2C92F}" type="pres">
      <dgm:prSet presAssocID="{EE65D1BF-E988-4EB3-A56C-3AB68F5C16F2}" presName="Name8" presStyleCnt="0"/>
      <dgm:spPr/>
    </dgm:pt>
    <dgm:pt modelId="{229FABA9-32A1-4797-9B5B-6550E39F812B}" type="pres">
      <dgm:prSet presAssocID="{EE65D1BF-E988-4EB3-A56C-3AB68F5C16F2}" presName="level" presStyleLbl="node1" presStyleIdx="3" presStyleCnt="5">
        <dgm:presLayoutVars>
          <dgm:chMax val="1"/>
          <dgm:bulletEnabled val="1"/>
        </dgm:presLayoutVars>
      </dgm:prSet>
      <dgm:spPr/>
      <dgm:t>
        <a:bodyPr/>
        <a:lstStyle/>
        <a:p>
          <a:endParaRPr lang="en-US"/>
        </a:p>
      </dgm:t>
    </dgm:pt>
    <dgm:pt modelId="{2DBB6A9A-0986-46A2-83CD-1EC37AE9E639}" type="pres">
      <dgm:prSet presAssocID="{EE65D1BF-E988-4EB3-A56C-3AB68F5C16F2}" presName="levelTx" presStyleLbl="revTx" presStyleIdx="0" presStyleCnt="0">
        <dgm:presLayoutVars>
          <dgm:chMax val="1"/>
          <dgm:bulletEnabled val="1"/>
        </dgm:presLayoutVars>
      </dgm:prSet>
      <dgm:spPr/>
      <dgm:t>
        <a:bodyPr/>
        <a:lstStyle/>
        <a:p>
          <a:endParaRPr lang="en-US"/>
        </a:p>
      </dgm:t>
    </dgm:pt>
    <dgm:pt modelId="{B73CA037-7AC9-4767-A25A-87819926ECD2}" type="pres">
      <dgm:prSet presAssocID="{712639F9-F666-4B13-B038-1EA28A5065EA}" presName="Name8" presStyleCnt="0"/>
      <dgm:spPr/>
    </dgm:pt>
    <dgm:pt modelId="{BC2B4FE4-4CB6-469D-8F96-A6FB69A0B0D0}" type="pres">
      <dgm:prSet presAssocID="{712639F9-F666-4B13-B038-1EA28A5065EA}" presName="level" presStyleLbl="node1" presStyleIdx="4" presStyleCnt="5" custLinFactNeighborX="-10659" custLinFactNeighborY="9284">
        <dgm:presLayoutVars>
          <dgm:chMax val="1"/>
          <dgm:bulletEnabled val="1"/>
        </dgm:presLayoutVars>
      </dgm:prSet>
      <dgm:spPr/>
      <dgm:t>
        <a:bodyPr/>
        <a:lstStyle/>
        <a:p>
          <a:endParaRPr lang="en-US"/>
        </a:p>
      </dgm:t>
    </dgm:pt>
    <dgm:pt modelId="{BFCA16E7-E084-4657-B59C-7E91FC535EA1}" type="pres">
      <dgm:prSet presAssocID="{712639F9-F666-4B13-B038-1EA28A5065EA}" presName="levelTx" presStyleLbl="revTx" presStyleIdx="0" presStyleCnt="0">
        <dgm:presLayoutVars>
          <dgm:chMax val="1"/>
          <dgm:bulletEnabled val="1"/>
        </dgm:presLayoutVars>
      </dgm:prSet>
      <dgm:spPr/>
      <dgm:t>
        <a:bodyPr/>
        <a:lstStyle/>
        <a:p>
          <a:endParaRPr lang="en-US"/>
        </a:p>
      </dgm:t>
    </dgm:pt>
  </dgm:ptLst>
  <dgm:cxnLst>
    <dgm:cxn modelId="{431C3A44-E11A-4766-9708-3E803F225804}" type="presOf" srcId="{EE65D1BF-E988-4EB3-A56C-3AB68F5C16F2}" destId="{229FABA9-32A1-4797-9B5B-6550E39F812B}" srcOrd="0" destOrd="0" presId="urn:microsoft.com/office/officeart/2005/8/layout/pyramid1"/>
    <dgm:cxn modelId="{9913FB96-3106-4DB5-8525-9A6529BE0EFE}" srcId="{B4B3D56B-4235-44FC-B2E3-5A0AAED1A119}" destId="{F7DF1A53-D682-48C6-B6E8-5F71717E96E0}" srcOrd="1" destOrd="0" parTransId="{AC28625D-D4D2-4B73-AEBC-7CE1D8CA202C}" sibTransId="{33C7ACA0-E4B1-4169-8DAF-CBD31DA588FB}"/>
    <dgm:cxn modelId="{916AD25A-BEDD-4EDF-9071-C196DC1C563C}" srcId="{B4B3D56B-4235-44FC-B2E3-5A0AAED1A119}" destId="{EAAADDBD-6F38-48A2-A203-C85D1AA1BF2B}" srcOrd="0" destOrd="0" parTransId="{EE1585D4-E5FF-48BE-8FCF-76874097A1D7}" sibTransId="{8D2F40CE-75B7-4FE1-9385-3373873E7FB1}"/>
    <dgm:cxn modelId="{46C9FE94-D868-4C9E-8291-913BE8CB64D3}" type="presOf" srcId="{EAAADDBD-6F38-48A2-A203-C85D1AA1BF2B}" destId="{8445408F-07B7-481A-A1C6-27A23CAC7956}" srcOrd="1" destOrd="0" presId="urn:microsoft.com/office/officeart/2005/8/layout/pyramid1"/>
    <dgm:cxn modelId="{6D8A755F-38A7-4FBD-9D1F-AA9CCD860E49}" type="presOf" srcId="{A2C0118B-125C-44DB-A69F-55D93433DC5B}" destId="{B23DAA09-D944-4033-AB7B-EB87B5EA9F6A}" srcOrd="1" destOrd="0" presId="urn:microsoft.com/office/officeart/2005/8/layout/pyramid1"/>
    <dgm:cxn modelId="{46F70CDD-EBA9-433E-A017-D7F2CE225013}" type="presOf" srcId="{EAAADDBD-6F38-48A2-A203-C85D1AA1BF2B}" destId="{BE054EB6-F96D-4151-B2DB-67E670E46C0F}" srcOrd="0" destOrd="0" presId="urn:microsoft.com/office/officeart/2005/8/layout/pyramid1"/>
    <dgm:cxn modelId="{7ED928F4-F193-4152-81DA-54E137D1A2B8}" srcId="{B4B3D56B-4235-44FC-B2E3-5A0AAED1A119}" destId="{EE65D1BF-E988-4EB3-A56C-3AB68F5C16F2}" srcOrd="3" destOrd="0" parTransId="{EF71B500-A837-4168-A9B0-E058B4A8ED9F}" sibTransId="{5F631993-D3D3-40A9-82B4-90CFCE923D02}"/>
    <dgm:cxn modelId="{DFE14A6E-E2F5-4C46-9E7E-CDFF5FFA20E6}" srcId="{B4B3D56B-4235-44FC-B2E3-5A0AAED1A119}" destId="{712639F9-F666-4B13-B038-1EA28A5065EA}" srcOrd="4" destOrd="0" parTransId="{7AF58BB6-06AA-470D-AE25-BAD2F5EF4BFF}" sibTransId="{6125B5B6-7A40-4B27-AB6C-D0A842EBE0D1}"/>
    <dgm:cxn modelId="{8F6BE4A5-ADB4-4ECB-9BD0-25BC6FC48402}" type="presOf" srcId="{A2C0118B-125C-44DB-A69F-55D93433DC5B}" destId="{A3AD68DD-7BD0-4900-B99B-46AD4F5D4014}" srcOrd="0" destOrd="0" presId="urn:microsoft.com/office/officeart/2005/8/layout/pyramid1"/>
    <dgm:cxn modelId="{313119BA-8872-41C2-AEE6-5C8FDAA136FC}" type="presOf" srcId="{B4B3D56B-4235-44FC-B2E3-5A0AAED1A119}" destId="{DF8D44A6-BC7C-4F39-8D8A-D1A938B63297}" srcOrd="0" destOrd="0" presId="urn:microsoft.com/office/officeart/2005/8/layout/pyramid1"/>
    <dgm:cxn modelId="{756D2C8D-EF83-4CD6-A440-8EFEE3291119}" type="presOf" srcId="{712639F9-F666-4B13-B038-1EA28A5065EA}" destId="{BC2B4FE4-4CB6-469D-8F96-A6FB69A0B0D0}" srcOrd="0" destOrd="0" presId="urn:microsoft.com/office/officeart/2005/8/layout/pyramid1"/>
    <dgm:cxn modelId="{B44E3F25-832E-4E3B-B80E-DC5AAB7D378A}" type="presOf" srcId="{F7DF1A53-D682-48C6-B6E8-5F71717E96E0}" destId="{9B3A94FC-91B1-4009-B214-FA7A479B8BE5}" srcOrd="0" destOrd="0" presId="urn:microsoft.com/office/officeart/2005/8/layout/pyramid1"/>
    <dgm:cxn modelId="{85889B88-82B9-4DF0-BF31-B051D8A3C294}" type="presOf" srcId="{EE65D1BF-E988-4EB3-A56C-3AB68F5C16F2}" destId="{2DBB6A9A-0986-46A2-83CD-1EC37AE9E639}" srcOrd="1" destOrd="0" presId="urn:microsoft.com/office/officeart/2005/8/layout/pyramid1"/>
    <dgm:cxn modelId="{B64A32DF-4796-4F83-8F49-09CCA8AE62A5}" type="presOf" srcId="{712639F9-F666-4B13-B038-1EA28A5065EA}" destId="{BFCA16E7-E084-4657-B59C-7E91FC535EA1}" srcOrd="1" destOrd="0" presId="urn:microsoft.com/office/officeart/2005/8/layout/pyramid1"/>
    <dgm:cxn modelId="{6ABED755-463C-43C5-9827-68CABF9B5950}" srcId="{B4B3D56B-4235-44FC-B2E3-5A0AAED1A119}" destId="{A2C0118B-125C-44DB-A69F-55D93433DC5B}" srcOrd="2" destOrd="0" parTransId="{4D807A8C-C6D9-461E-8FA8-4D4FFFDAE7A9}" sibTransId="{F1DAFCF8-1CCE-43B3-B2D0-2E622335FD7F}"/>
    <dgm:cxn modelId="{3D9B9F62-36CC-48CC-A09F-1A46713C5722}" type="presOf" srcId="{F7DF1A53-D682-48C6-B6E8-5F71717E96E0}" destId="{0F6C3462-31BE-4694-8577-9763D2C22B38}" srcOrd="1" destOrd="0" presId="urn:microsoft.com/office/officeart/2005/8/layout/pyramid1"/>
    <dgm:cxn modelId="{F65D52DF-2E7B-44FF-9D04-3FAAA95D30A7}" type="presParOf" srcId="{DF8D44A6-BC7C-4F39-8D8A-D1A938B63297}" destId="{E6FC5A4B-E273-4A44-B02F-790B6A529D1B}" srcOrd="0" destOrd="0" presId="urn:microsoft.com/office/officeart/2005/8/layout/pyramid1"/>
    <dgm:cxn modelId="{F462ED2A-9FCE-4B73-8621-147B413E76FB}" type="presParOf" srcId="{E6FC5A4B-E273-4A44-B02F-790B6A529D1B}" destId="{BE054EB6-F96D-4151-B2DB-67E670E46C0F}" srcOrd="0" destOrd="0" presId="urn:microsoft.com/office/officeart/2005/8/layout/pyramid1"/>
    <dgm:cxn modelId="{05A6B22B-9469-40C3-83B8-1ED3FA62EDC8}" type="presParOf" srcId="{E6FC5A4B-E273-4A44-B02F-790B6A529D1B}" destId="{8445408F-07B7-481A-A1C6-27A23CAC7956}" srcOrd="1" destOrd="0" presId="urn:microsoft.com/office/officeart/2005/8/layout/pyramid1"/>
    <dgm:cxn modelId="{98235D15-FA0D-4127-B321-13C6C8A08778}" type="presParOf" srcId="{DF8D44A6-BC7C-4F39-8D8A-D1A938B63297}" destId="{0E9748DD-6731-478E-AD01-7707DFD40B1A}" srcOrd="1" destOrd="0" presId="urn:microsoft.com/office/officeart/2005/8/layout/pyramid1"/>
    <dgm:cxn modelId="{F44BBF82-3BFA-4C0A-92B6-D5A66187AC2D}" type="presParOf" srcId="{0E9748DD-6731-478E-AD01-7707DFD40B1A}" destId="{9B3A94FC-91B1-4009-B214-FA7A479B8BE5}" srcOrd="0" destOrd="0" presId="urn:microsoft.com/office/officeart/2005/8/layout/pyramid1"/>
    <dgm:cxn modelId="{D31BFC25-0631-46A5-8263-4106A13CD352}" type="presParOf" srcId="{0E9748DD-6731-478E-AD01-7707DFD40B1A}" destId="{0F6C3462-31BE-4694-8577-9763D2C22B38}" srcOrd="1" destOrd="0" presId="urn:microsoft.com/office/officeart/2005/8/layout/pyramid1"/>
    <dgm:cxn modelId="{AE2443E1-E2AE-4990-8FFF-48E3F515C15C}" type="presParOf" srcId="{DF8D44A6-BC7C-4F39-8D8A-D1A938B63297}" destId="{7CCF584F-ED26-4769-A0D5-617CBB0AD9BC}" srcOrd="2" destOrd="0" presId="urn:microsoft.com/office/officeart/2005/8/layout/pyramid1"/>
    <dgm:cxn modelId="{27D03833-A8D2-4AA5-9744-73FF478A966D}" type="presParOf" srcId="{7CCF584F-ED26-4769-A0D5-617CBB0AD9BC}" destId="{A3AD68DD-7BD0-4900-B99B-46AD4F5D4014}" srcOrd="0" destOrd="0" presId="urn:microsoft.com/office/officeart/2005/8/layout/pyramid1"/>
    <dgm:cxn modelId="{2C6FFF89-2EEA-4818-B2BD-F2DC3665B27D}" type="presParOf" srcId="{7CCF584F-ED26-4769-A0D5-617CBB0AD9BC}" destId="{B23DAA09-D944-4033-AB7B-EB87B5EA9F6A}" srcOrd="1" destOrd="0" presId="urn:microsoft.com/office/officeart/2005/8/layout/pyramid1"/>
    <dgm:cxn modelId="{B78823E8-FC76-4675-B21C-0BF29C97634A}" type="presParOf" srcId="{DF8D44A6-BC7C-4F39-8D8A-D1A938B63297}" destId="{7DD87F2D-3BA8-4ABA-8109-20C765A2C92F}" srcOrd="3" destOrd="0" presId="urn:microsoft.com/office/officeart/2005/8/layout/pyramid1"/>
    <dgm:cxn modelId="{5EB1C036-5D1F-44F4-98A9-A46DBCB1F77D}" type="presParOf" srcId="{7DD87F2D-3BA8-4ABA-8109-20C765A2C92F}" destId="{229FABA9-32A1-4797-9B5B-6550E39F812B}" srcOrd="0" destOrd="0" presId="urn:microsoft.com/office/officeart/2005/8/layout/pyramid1"/>
    <dgm:cxn modelId="{EA7448F1-2624-4752-878B-3C3AD2E86049}" type="presParOf" srcId="{7DD87F2D-3BA8-4ABA-8109-20C765A2C92F}" destId="{2DBB6A9A-0986-46A2-83CD-1EC37AE9E639}" srcOrd="1" destOrd="0" presId="urn:microsoft.com/office/officeart/2005/8/layout/pyramid1"/>
    <dgm:cxn modelId="{C36565AA-4CA2-49AE-93C1-60857C58DEA6}" type="presParOf" srcId="{DF8D44A6-BC7C-4F39-8D8A-D1A938B63297}" destId="{B73CA037-7AC9-4767-A25A-87819926ECD2}" srcOrd="4" destOrd="0" presId="urn:microsoft.com/office/officeart/2005/8/layout/pyramid1"/>
    <dgm:cxn modelId="{2A6B742D-78FE-4CC6-9C68-673D02CB20A7}" type="presParOf" srcId="{B73CA037-7AC9-4767-A25A-87819926ECD2}" destId="{BC2B4FE4-4CB6-469D-8F96-A6FB69A0B0D0}" srcOrd="0" destOrd="0" presId="urn:microsoft.com/office/officeart/2005/8/layout/pyramid1"/>
    <dgm:cxn modelId="{F2C14D08-D8B7-4048-936F-97B8BD9A17DE}" type="presParOf" srcId="{B73CA037-7AC9-4767-A25A-87819926ECD2}" destId="{BFCA16E7-E084-4657-B59C-7E91FC535EA1}"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3D56B-4235-44FC-B2E3-5A0AAED1A119}" type="doc">
      <dgm:prSet loTypeId="urn:microsoft.com/office/officeart/2005/8/layout/pyramid1" loCatId="pyramid" qsTypeId="urn:microsoft.com/office/officeart/2005/8/quickstyle/simple1" qsCatId="simple" csTypeId="urn:microsoft.com/office/officeart/2005/8/colors/accent1_2" csCatId="accent1" phldr="1"/>
      <dgm:spPr/>
    </dgm:pt>
    <dgm:pt modelId="{EAAADDBD-6F38-48A2-A203-C85D1AA1BF2B}">
      <dgm:prSet phldrT="[Text]" custT="1"/>
      <dgm:spPr>
        <a:solidFill>
          <a:srgbClr val="CFDDED"/>
        </a:solidFill>
      </dgm:spPr>
      <dgm:t>
        <a:bodyPr/>
        <a:lstStyle/>
        <a:p>
          <a:r>
            <a:rPr lang="en-US" sz="1800">
              <a:latin typeface="Georgia" pitchFamily="18" charset="0"/>
            </a:rPr>
            <a:t>Inattention to results</a:t>
          </a:r>
        </a:p>
      </dgm:t>
    </dgm:pt>
    <dgm:pt modelId="{EE1585D4-E5FF-48BE-8FCF-76874097A1D7}" type="parTrans" cxnId="{916AD25A-BEDD-4EDF-9071-C196DC1C563C}">
      <dgm:prSet/>
      <dgm:spPr/>
      <dgm:t>
        <a:bodyPr/>
        <a:lstStyle/>
        <a:p>
          <a:endParaRPr lang="en-US" sz="3200"/>
        </a:p>
      </dgm:t>
    </dgm:pt>
    <dgm:pt modelId="{8D2F40CE-75B7-4FE1-9385-3373873E7FB1}" type="sibTrans" cxnId="{916AD25A-BEDD-4EDF-9071-C196DC1C563C}">
      <dgm:prSet/>
      <dgm:spPr/>
      <dgm:t>
        <a:bodyPr/>
        <a:lstStyle/>
        <a:p>
          <a:endParaRPr lang="en-US" sz="3200"/>
        </a:p>
      </dgm:t>
    </dgm:pt>
    <dgm:pt modelId="{F7DF1A53-D682-48C6-B6E8-5F71717E96E0}">
      <dgm:prSet phldrT="[Text]" custT="1"/>
      <dgm:spPr>
        <a:solidFill>
          <a:srgbClr val="8BACD5"/>
        </a:solidFill>
      </dgm:spPr>
      <dgm:t>
        <a:bodyPr/>
        <a:lstStyle/>
        <a:p>
          <a:r>
            <a:rPr lang="en-US" sz="1800" dirty="0">
              <a:latin typeface="Georgia" pitchFamily="18" charset="0"/>
            </a:rPr>
            <a:t>Avoidance of accountability</a:t>
          </a:r>
        </a:p>
      </dgm:t>
    </dgm:pt>
    <dgm:pt modelId="{AC28625D-D4D2-4B73-AEBC-7CE1D8CA202C}" type="parTrans" cxnId="{9913FB96-3106-4DB5-8525-9A6529BE0EFE}">
      <dgm:prSet/>
      <dgm:spPr/>
      <dgm:t>
        <a:bodyPr/>
        <a:lstStyle/>
        <a:p>
          <a:endParaRPr lang="en-US" sz="3200"/>
        </a:p>
      </dgm:t>
    </dgm:pt>
    <dgm:pt modelId="{33C7ACA0-E4B1-4169-8DAF-CBD31DA588FB}" type="sibTrans" cxnId="{9913FB96-3106-4DB5-8525-9A6529BE0EFE}">
      <dgm:prSet/>
      <dgm:spPr/>
      <dgm:t>
        <a:bodyPr/>
        <a:lstStyle/>
        <a:p>
          <a:endParaRPr lang="en-US" sz="3200"/>
        </a:p>
      </dgm:t>
    </dgm:pt>
    <dgm:pt modelId="{712639F9-F666-4B13-B038-1EA28A5065EA}">
      <dgm:prSet phldrT="[Text]" custT="1"/>
      <dgm:spPr>
        <a:solidFill>
          <a:srgbClr val="192C43"/>
        </a:solidFill>
      </dgm:spPr>
      <dgm:t>
        <a:bodyPr/>
        <a:lstStyle/>
        <a:p>
          <a:r>
            <a:rPr lang="en-US" sz="1800">
              <a:solidFill>
                <a:schemeClr val="bg1"/>
              </a:solidFill>
              <a:latin typeface="Georgia" pitchFamily="18" charset="0"/>
            </a:rPr>
            <a:t>Absence of Trust</a:t>
          </a:r>
        </a:p>
      </dgm:t>
    </dgm:pt>
    <dgm:pt modelId="{7AF58BB6-06AA-470D-AE25-BAD2F5EF4BFF}" type="parTrans" cxnId="{DFE14A6E-E2F5-4C46-9E7E-CDFF5FFA20E6}">
      <dgm:prSet/>
      <dgm:spPr/>
      <dgm:t>
        <a:bodyPr/>
        <a:lstStyle/>
        <a:p>
          <a:endParaRPr lang="en-US" sz="3200"/>
        </a:p>
      </dgm:t>
    </dgm:pt>
    <dgm:pt modelId="{6125B5B6-7A40-4B27-AB6C-D0A842EBE0D1}" type="sibTrans" cxnId="{DFE14A6E-E2F5-4C46-9E7E-CDFF5FFA20E6}">
      <dgm:prSet/>
      <dgm:spPr/>
      <dgm:t>
        <a:bodyPr/>
        <a:lstStyle/>
        <a:p>
          <a:endParaRPr lang="en-US" sz="3200"/>
        </a:p>
      </dgm:t>
    </dgm:pt>
    <dgm:pt modelId="{A2C0118B-125C-44DB-A69F-55D93433DC5B}">
      <dgm:prSet phldrT="[Text]" custT="1"/>
      <dgm:spPr>
        <a:solidFill>
          <a:srgbClr val="5485C0"/>
        </a:solidFill>
      </dgm:spPr>
      <dgm:t>
        <a:bodyPr/>
        <a:lstStyle/>
        <a:p>
          <a:r>
            <a:rPr lang="en-US" sz="1800">
              <a:latin typeface="Georgia" pitchFamily="18" charset="0"/>
            </a:rPr>
            <a:t>Lack of Commitment</a:t>
          </a:r>
        </a:p>
      </dgm:t>
    </dgm:pt>
    <dgm:pt modelId="{4D807A8C-C6D9-461E-8FA8-4D4FFFDAE7A9}" type="parTrans" cxnId="{6ABED755-463C-43C5-9827-68CABF9B5950}">
      <dgm:prSet/>
      <dgm:spPr/>
      <dgm:t>
        <a:bodyPr/>
        <a:lstStyle/>
        <a:p>
          <a:endParaRPr lang="en-US" sz="3200"/>
        </a:p>
      </dgm:t>
    </dgm:pt>
    <dgm:pt modelId="{F1DAFCF8-1CCE-43B3-B2D0-2E622335FD7F}" type="sibTrans" cxnId="{6ABED755-463C-43C5-9827-68CABF9B5950}">
      <dgm:prSet/>
      <dgm:spPr/>
      <dgm:t>
        <a:bodyPr/>
        <a:lstStyle/>
        <a:p>
          <a:endParaRPr lang="en-US" sz="3200"/>
        </a:p>
      </dgm:t>
    </dgm:pt>
    <dgm:pt modelId="{EE65D1BF-E988-4EB3-A56C-3AB68F5C16F2}">
      <dgm:prSet phldrT="[Text]" custT="1"/>
      <dgm:spPr>
        <a:solidFill>
          <a:srgbClr val="365F91"/>
        </a:solidFill>
      </dgm:spPr>
      <dgm:t>
        <a:bodyPr/>
        <a:lstStyle/>
        <a:p>
          <a:r>
            <a:rPr lang="en-US" sz="1800">
              <a:solidFill>
                <a:schemeClr val="bg1"/>
              </a:solidFill>
              <a:latin typeface="Georgia" pitchFamily="18" charset="0"/>
            </a:rPr>
            <a:t>Fear of Conflict</a:t>
          </a:r>
        </a:p>
      </dgm:t>
    </dgm:pt>
    <dgm:pt modelId="{EF71B500-A837-4168-A9B0-E058B4A8ED9F}" type="parTrans" cxnId="{7ED928F4-F193-4152-81DA-54E137D1A2B8}">
      <dgm:prSet/>
      <dgm:spPr/>
      <dgm:t>
        <a:bodyPr/>
        <a:lstStyle/>
        <a:p>
          <a:endParaRPr lang="en-US" sz="3200"/>
        </a:p>
      </dgm:t>
    </dgm:pt>
    <dgm:pt modelId="{5F631993-D3D3-40A9-82B4-90CFCE923D02}" type="sibTrans" cxnId="{7ED928F4-F193-4152-81DA-54E137D1A2B8}">
      <dgm:prSet/>
      <dgm:spPr/>
      <dgm:t>
        <a:bodyPr/>
        <a:lstStyle/>
        <a:p>
          <a:endParaRPr lang="en-US" sz="3200"/>
        </a:p>
      </dgm:t>
    </dgm:pt>
    <dgm:pt modelId="{DF8D44A6-BC7C-4F39-8D8A-D1A938B63297}" type="pres">
      <dgm:prSet presAssocID="{B4B3D56B-4235-44FC-B2E3-5A0AAED1A119}" presName="Name0" presStyleCnt="0">
        <dgm:presLayoutVars>
          <dgm:dir/>
          <dgm:animLvl val="lvl"/>
          <dgm:resizeHandles val="exact"/>
        </dgm:presLayoutVars>
      </dgm:prSet>
      <dgm:spPr/>
    </dgm:pt>
    <dgm:pt modelId="{E6FC5A4B-E273-4A44-B02F-790B6A529D1B}" type="pres">
      <dgm:prSet presAssocID="{EAAADDBD-6F38-48A2-A203-C85D1AA1BF2B}" presName="Name8" presStyleCnt="0"/>
      <dgm:spPr/>
    </dgm:pt>
    <dgm:pt modelId="{BE054EB6-F96D-4151-B2DB-67E670E46C0F}" type="pres">
      <dgm:prSet presAssocID="{EAAADDBD-6F38-48A2-A203-C85D1AA1BF2B}" presName="level" presStyleLbl="node1" presStyleIdx="0" presStyleCnt="5">
        <dgm:presLayoutVars>
          <dgm:chMax val="1"/>
          <dgm:bulletEnabled val="1"/>
        </dgm:presLayoutVars>
      </dgm:prSet>
      <dgm:spPr/>
      <dgm:t>
        <a:bodyPr/>
        <a:lstStyle/>
        <a:p>
          <a:endParaRPr lang="en-US"/>
        </a:p>
      </dgm:t>
    </dgm:pt>
    <dgm:pt modelId="{8445408F-07B7-481A-A1C6-27A23CAC7956}" type="pres">
      <dgm:prSet presAssocID="{EAAADDBD-6F38-48A2-A203-C85D1AA1BF2B}" presName="levelTx" presStyleLbl="revTx" presStyleIdx="0" presStyleCnt="0">
        <dgm:presLayoutVars>
          <dgm:chMax val="1"/>
          <dgm:bulletEnabled val="1"/>
        </dgm:presLayoutVars>
      </dgm:prSet>
      <dgm:spPr/>
      <dgm:t>
        <a:bodyPr/>
        <a:lstStyle/>
        <a:p>
          <a:endParaRPr lang="en-US"/>
        </a:p>
      </dgm:t>
    </dgm:pt>
    <dgm:pt modelId="{0E9748DD-6731-478E-AD01-7707DFD40B1A}" type="pres">
      <dgm:prSet presAssocID="{F7DF1A53-D682-48C6-B6E8-5F71717E96E0}" presName="Name8" presStyleCnt="0"/>
      <dgm:spPr/>
    </dgm:pt>
    <dgm:pt modelId="{9B3A94FC-91B1-4009-B214-FA7A479B8BE5}" type="pres">
      <dgm:prSet presAssocID="{F7DF1A53-D682-48C6-B6E8-5F71717E96E0}" presName="level" presStyleLbl="node1" presStyleIdx="1" presStyleCnt="5">
        <dgm:presLayoutVars>
          <dgm:chMax val="1"/>
          <dgm:bulletEnabled val="1"/>
        </dgm:presLayoutVars>
      </dgm:prSet>
      <dgm:spPr/>
      <dgm:t>
        <a:bodyPr/>
        <a:lstStyle/>
        <a:p>
          <a:endParaRPr lang="en-US"/>
        </a:p>
      </dgm:t>
    </dgm:pt>
    <dgm:pt modelId="{0F6C3462-31BE-4694-8577-9763D2C22B38}" type="pres">
      <dgm:prSet presAssocID="{F7DF1A53-D682-48C6-B6E8-5F71717E96E0}" presName="levelTx" presStyleLbl="revTx" presStyleIdx="0" presStyleCnt="0">
        <dgm:presLayoutVars>
          <dgm:chMax val="1"/>
          <dgm:bulletEnabled val="1"/>
        </dgm:presLayoutVars>
      </dgm:prSet>
      <dgm:spPr/>
      <dgm:t>
        <a:bodyPr/>
        <a:lstStyle/>
        <a:p>
          <a:endParaRPr lang="en-US"/>
        </a:p>
      </dgm:t>
    </dgm:pt>
    <dgm:pt modelId="{7CCF584F-ED26-4769-A0D5-617CBB0AD9BC}" type="pres">
      <dgm:prSet presAssocID="{A2C0118B-125C-44DB-A69F-55D93433DC5B}" presName="Name8" presStyleCnt="0"/>
      <dgm:spPr/>
    </dgm:pt>
    <dgm:pt modelId="{A3AD68DD-7BD0-4900-B99B-46AD4F5D4014}" type="pres">
      <dgm:prSet presAssocID="{A2C0118B-125C-44DB-A69F-55D93433DC5B}" presName="level" presStyleLbl="node1" presStyleIdx="2" presStyleCnt="5">
        <dgm:presLayoutVars>
          <dgm:chMax val="1"/>
          <dgm:bulletEnabled val="1"/>
        </dgm:presLayoutVars>
      </dgm:prSet>
      <dgm:spPr/>
      <dgm:t>
        <a:bodyPr/>
        <a:lstStyle/>
        <a:p>
          <a:endParaRPr lang="en-US"/>
        </a:p>
      </dgm:t>
    </dgm:pt>
    <dgm:pt modelId="{B23DAA09-D944-4033-AB7B-EB87B5EA9F6A}" type="pres">
      <dgm:prSet presAssocID="{A2C0118B-125C-44DB-A69F-55D93433DC5B}" presName="levelTx" presStyleLbl="revTx" presStyleIdx="0" presStyleCnt="0">
        <dgm:presLayoutVars>
          <dgm:chMax val="1"/>
          <dgm:bulletEnabled val="1"/>
        </dgm:presLayoutVars>
      </dgm:prSet>
      <dgm:spPr/>
      <dgm:t>
        <a:bodyPr/>
        <a:lstStyle/>
        <a:p>
          <a:endParaRPr lang="en-US"/>
        </a:p>
      </dgm:t>
    </dgm:pt>
    <dgm:pt modelId="{7DD87F2D-3BA8-4ABA-8109-20C765A2C92F}" type="pres">
      <dgm:prSet presAssocID="{EE65D1BF-E988-4EB3-A56C-3AB68F5C16F2}" presName="Name8" presStyleCnt="0"/>
      <dgm:spPr/>
    </dgm:pt>
    <dgm:pt modelId="{229FABA9-32A1-4797-9B5B-6550E39F812B}" type="pres">
      <dgm:prSet presAssocID="{EE65D1BF-E988-4EB3-A56C-3AB68F5C16F2}" presName="level" presStyleLbl="node1" presStyleIdx="3" presStyleCnt="5">
        <dgm:presLayoutVars>
          <dgm:chMax val="1"/>
          <dgm:bulletEnabled val="1"/>
        </dgm:presLayoutVars>
      </dgm:prSet>
      <dgm:spPr/>
      <dgm:t>
        <a:bodyPr/>
        <a:lstStyle/>
        <a:p>
          <a:endParaRPr lang="en-US"/>
        </a:p>
      </dgm:t>
    </dgm:pt>
    <dgm:pt modelId="{2DBB6A9A-0986-46A2-83CD-1EC37AE9E639}" type="pres">
      <dgm:prSet presAssocID="{EE65D1BF-E988-4EB3-A56C-3AB68F5C16F2}" presName="levelTx" presStyleLbl="revTx" presStyleIdx="0" presStyleCnt="0">
        <dgm:presLayoutVars>
          <dgm:chMax val="1"/>
          <dgm:bulletEnabled val="1"/>
        </dgm:presLayoutVars>
      </dgm:prSet>
      <dgm:spPr/>
      <dgm:t>
        <a:bodyPr/>
        <a:lstStyle/>
        <a:p>
          <a:endParaRPr lang="en-US"/>
        </a:p>
      </dgm:t>
    </dgm:pt>
    <dgm:pt modelId="{B73CA037-7AC9-4767-A25A-87819926ECD2}" type="pres">
      <dgm:prSet presAssocID="{712639F9-F666-4B13-B038-1EA28A5065EA}" presName="Name8" presStyleCnt="0"/>
      <dgm:spPr/>
    </dgm:pt>
    <dgm:pt modelId="{BC2B4FE4-4CB6-469D-8F96-A6FB69A0B0D0}" type="pres">
      <dgm:prSet presAssocID="{712639F9-F666-4B13-B038-1EA28A5065EA}" presName="level" presStyleLbl="node1" presStyleIdx="4" presStyleCnt="5" custLinFactNeighborX="-10659" custLinFactNeighborY="9284">
        <dgm:presLayoutVars>
          <dgm:chMax val="1"/>
          <dgm:bulletEnabled val="1"/>
        </dgm:presLayoutVars>
      </dgm:prSet>
      <dgm:spPr/>
      <dgm:t>
        <a:bodyPr/>
        <a:lstStyle/>
        <a:p>
          <a:endParaRPr lang="en-US"/>
        </a:p>
      </dgm:t>
    </dgm:pt>
    <dgm:pt modelId="{BFCA16E7-E084-4657-B59C-7E91FC535EA1}" type="pres">
      <dgm:prSet presAssocID="{712639F9-F666-4B13-B038-1EA28A5065EA}" presName="levelTx" presStyleLbl="revTx" presStyleIdx="0" presStyleCnt="0">
        <dgm:presLayoutVars>
          <dgm:chMax val="1"/>
          <dgm:bulletEnabled val="1"/>
        </dgm:presLayoutVars>
      </dgm:prSet>
      <dgm:spPr/>
      <dgm:t>
        <a:bodyPr/>
        <a:lstStyle/>
        <a:p>
          <a:endParaRPr lang="en-US"/>
        </a:p>
      </dgm:t>
    </dgm:pt>
  </dgm:ptLst>
  <dgm:cxnLst>
    <dgm:cxn modelId="{91A07DA6-EE87-41BB-A020-4DD83721C2D0}" type="presOf" srcId="{EE65D1BF-E988-4EB3-A56C-3AB68F5C16F2}" destId="{2DBB6A9A-0986-46A2-83CD-1EC37AE9E639}" srcOrd="1" destOrd="0" presId="urn:microsoft.com/office/officeart/2005/8/layout/pyramid1"/>
    <dgm:cxn modelId="{8486016D-0E61-4274-9F69-49CD59B23C22}" type="presOf" srcId="{EAAADDBD-6F38-48A2-A203-C85D1AA1BF2B}" destId="{BE054EB6-F96D-4151-B2DB-67E670E46C0F}" srcOrd="0" destOrd="0" presId="urn:microsoft.com/office/officeart/2005/8/layout/pyramid1"/>
    <dgm:cxn modelId="{DFE14A6E-E2F5-4C46-9E7E-CDFF5FFA20E6}" srcId="{B4B3D56B-4235-44FC-B2E3-5A0AAED1A119}" destId="{712639F9-F666-4B13-B038-1EA28A5065EA}" srcOrd="4" destOrd="0" parTransId="{7AF58BB6-06AA-470D-AE25-BAD2F5EF4BFF}" sibTransId="{6125B5B6-7A40-4B27-AB6C-D0A842EBE0D1}"/>
    <dgm:cxn modelId="{A6D1F349-B176-41D5-8AE7-3259234D82C8}" type="presOf" srcId="{A2C0118B-125C-44DB-A69F-55D93433DC5B}" destId="{B23DAA09-D944-4033-AB7B-EB87B5EA9F6A}" srcOrd="1" destOrd="0" presId="urn:microsoft.com/office/officeart/2005/8/layout/pyramid1"/>
    <dgm:cxn modelId="{C3E36736-8F1B-437F-95B2-467A1BCDFD24}" type="presOf" srcId="{EAAADDBD-6F38-48A2-A203-C85D1AA1BF2B}" destId="{8445408F-07B7-481A-A1C6-27A23CAC7956}" srcOrd="1" destOrd="0" presId="urn:microsoft.com/office/officeart/2005/8/layout/pyramid1"/>
    <dgm:cxn modelId="{7ED928F4-F193-4152-81DA-54E137D1A2B8}" srcId="{B4B3D56B-4235-44FC-B2E3-5A0AAED1A119}" destId="{EE65D1BF-E988-4EB3-A56C-3AB68F5C16F2}" srcOrd="3" destOrd="0" parTransId="{EF71B500-A837-4168-A9B0-E058B4A8ED9F}" sibTransId="{5F631993-D3D3-40A9-82B4-90CFCE923D02}"/>
    <dgm:cxn modelId="{E1C08897-14C9-4162-9E4C-B71EA098D383}" type="presOf" srcId="{A2C0118B-125C-44DB-A69F-55D93433DC5B}" destId="{A3AD68DD-7BD0-4900-B99B-46AD4F5D4014}" srcOrd="0" destOrd="0" presId="urn:microsoft.com/office/officeart/2005/8/layout/pyramid1"/>
    <dgm:cxn modelId="{B53EAAA8-9F02-49E0-9F07-DFAC7337E3CB}" type="presOf" srcId="{712639F9-F666-4B13-B038-1EA28A5065EA}" destId="{BC2B4FE4-4CB6-469D-8F96-A6FB69A0B0D0}" srcOrd="0" destOrd="0" presId="urn:microsoft.com/office/officeart/2005/8/layout/pyramid1"/>
    <dgm:cxn modelId="{6ABED755-463C-43C5-9827-68CABF9B5950}" srcId="{B4B3D56B-4235-44FC-B2E3-5A0AAED1A119}" destId="{A2C0118B-125C-44DB-A69F-55D93433DC5B}" srcOrd="2" destOrd="0" parTransId="{4D807A8C-C6D9-461E-8FA8-4D4FFFDAE7A9}" sibTransId="{F1DAFCF8-1CCE-43B3-B2D0-2E622335FD7F}"/>
    <dgm:cxn modelId="{80ADD954-380A-4B42-A061-5235B402A8AA}" type="presOf" srcId="{F7DF1A53-D682-48C6-B6E8-5F71717E96E0}" destId="{0F6C3462-31BE-4694-8577-9763D2C22B38}" srcOrd="1" destOrd="0" presId="urn:microsoft.com/office/officeart/2005/8/layout/pyramid1"/>
    <dgm:cxn modelId="{916AD25A-BEDD-4EDF-9071-C196DC1C563C}" srcId="{B4B3D56B-4235-44FC-B2E3-5A0AAED1A119}" destId="{EAAADDBD-6F38-48A2-A203-C85D1AA1BF2B}" srcOrd="0" destOrd="0" parTransId="{EE1585D4-E5FF-48BE-8FCF-76874097A1D7}" sibTransId="{8D2F40CE-75B7-4FE1-9385-3373873E7FB1}"/>
    <dgm:cxn modelId="{293028A1-9B23-4A15-A559-FF0591220FCB}" type="presOf" srcId="{712639F9-F666-4B13-B038-1EA28A5065EA}" destId="{BFCA16E7-E084-4657-B59C-7E91FC535EA1}" srcOrd="1" destOrd="0" presId="urn:microsoft.com/office/officeart/2005/8/layout/pyramid1"/>
    <dgm:cxn modelId="{301A7504-9666-4420-852D-F1B07D512E23}" type="presOf" srcId="{F7DF1A53-D682-48C6-B6E8-5F71717E96E0}" destId="{9B3A94FC-91B1-4009-B214-FA7A479B8BE5}" srcOrd="0" destOrd="0" presId="urn:microsoft.com/office/officeart/2005/8/layout/pyramid1"/>
    <dgm:cxn modelId="{9913FB96-3106-4DB5-8525-9A6529BE0EFE}" srcId="{B4B3D56B-4235-44FC-B2E3-5A0AAED1A119}" destId="{F7DF1A53-D682-48C6-B6E8-5F71717E96E0}" srcOrd="1" destOrd="0" parTransId="{AC28625D-D4D2-4B73-AEBC-7CE1D8CA202C}" sibTransId="{33C7ACA0-E4B1-4169-8DAF-CBD31DA588FB}"/>
    <dgm:cxn modelId="{DA3E7307-8DAE-484F-8711-15B188CE3E19}" type="presOf" srcId="{EE65D1BF-E988-4EB3-A56C-3AB68F5C16F2}" destId="{229FABA9-32A1-4797-9B5B-6550E39F812B}" srcOrd="0" destOrd="0" presId="urn:microsoft.com/office/officeart/2005/8/layout/pyramid1"/>
    <dgm:cxn modelId="{384CE13E-0BB7-45A8-BB6B-4F5256C41B7B}" type="presOf" srcId="{B4B3D56B-4235-44FC-B2E3-5A0AAED1A119}" destId="{DF8D44A6-BC7C-4F39-8D8A-D1A938B63297}" srcOrd="0" destOrd="0" presId="urn:microsoft.com/office/officeart/2005/8/layout/pyramid1"/>
    <dgm:cxn modelId="{B2D32B64-ADE3-4C26-A4FA-9BE29CA8A7BE}" type="presParOf" srcId="{DF8D44A6-BC7C-4F39-8D8A-D1A938B63297}" destId="{E6FC5A4B-E273-4A44-B02F-790B6A529D1B}" srcOrd="0" destOrd="0" presId="urn:microsoft.com/office/officeart/2005/8/layout/pyramid1"/>
    <dgm:cxn modelId="{5DBC796E-8514-4A4D-AB50-182886AF1F9A}" type="presParOf" srcId="{E6FC5A4B-E273-4A44-B02F-790B6A529D1B}" destId="{BE054EB6-F96D-4151-B2DB-67E670E46C0F}" srcOrd="0" destOrd="0" presId="urn:microsoft.com/office/officeart/2005/8/layout/pyramid1"/>
    <dgm:cxn modelId="{F8859A6A-5FB5-4D43-8B75-F97B7127BA08}" type="presParOf" srcId="{E6FC5A4B-E273-4A44-B02F-790B6A529D1B}" destId="{8445408F-07B7-481A-A1C6-27A23CAC7956}" srcOrd="1" destOrd="0" presId="urn:microsoft.com/office/officeart/2005/8/layout/pyramid1"/>
    <dgm:cxn modelId="{BF4DBC00-5B0B-4554-81AD-C1763CA2BEF8}" type="presParOf" srcId="{DF8D44A6-BC7C-4F39-8D8A-D1A938B63297}" destId="{0E9748DD-6731-478E-AD01-7707DFD40B1A}" srcOrd="1" destOrd="0" presId="urn:microsoft.com/office/officeart/2005/8/layout/pyramid1"/>
    <dgm:cxn modelId="{78563B23-B9EB-4EE2-BDB5-BFB9D9A62351}" type="presParOf" srcId="{0E9748DD-6731-478E-AD01-7707DFD40B1A}" destId="{9B3A94FC-91B1-4009-B214-FA7A479B8BE5}" srcOrd="0" destOrd="0" presId="urn:microsoft.com/office/officeart/2005/8/layout/pyramid1"/>
    <dgm:cxn modelId="{B9A4AFBE-0AC9-4F7A-B7FA-9A9FFB661DC2}" type="presParOf" srcId="{0E9748DD-6731-478E-AD01-7707DFD40B1A}" destId="{0F6C3462-31BE-4694-8577-9763D2C22B38}" srcOrd="1" destOrd="0" presId="urn:microsoft.com/office/officeart/2005/8/layout/pyramid1"/>
    <dgm:cxn modelId="{61F8BF3A-9ED1-42C8-97AD-B76C715B008B}" type="presParOf" srcId="{DF8D44A6-BC7C-4F39-8D8A-D1A938B63297}" destId="{7CCF584F-ED26-4769-A0D5-617CBB0AD9BC}" srcOrd="2" destOrd="0" presId="urn:microsoft.com/office/officeart/2005/8/layout/pyramid1"/>
    <dgm:cxn modelId="{C0126F42-B31E-4008-91CA-6AD6202C3AA4}" type="presParOf" srcId="{7CCF584F-ED26-4769-A0D5-617CBB0AD9BC}" destId="{A3AD68DD-7BD0-4900-B99B-46AD4F5D4014}" srcOrd="0" destOrd="0" presId="urn:microsoft.com/office/officeart/2005/8/layout/pyramid1"/>
    <dgm:cxn modelId="{9EB75A54-DB21-4455-8442-8F224778F074}" type="presParOf" srcId="{7CCF584F-ED26-4769-A0D5-617CBB0AD9BC}" destId="{B23DAA09-D944-4033-AB7B-EB87B5EA9F6A}" srcOrd="1" destOrd="0" presId="urn:microsoft.com/office/officeart/2005/8/layout/pyramid1"/>
    <dgm:cxn modelId="{A00CE639-3E77-4AEE-8938-29789BFF385E}" type="presParOf" srcId="{DF8D44A6-BC7C-4F39-8D8A-D1A938B63297}" destId="{7DD87F2D-3BA8-4ABA-8109-20C765A2C92F}" srcOrd="3" destOrd="0" presId="urn:microsoft.com/office/officeart/2005/8/layout/pyramid1"/>
    <dgm:cxn modelId="{FA3945CC-85DD-4F52-A86E-7974EB8418FA}" type="presParOf" srcId="{7DD87F2D-3BA8-4ABA-8109-20C765A2C92F}" destId="{229FABA9-32A1-4797-9B5B-6550E39F812B}" srcOrd="0" destOrd="0" presId="urn:microsoft.com/office/officeart/2005/8/layout/pyramid1"/>
    <dgm:cxn modelId="{23B5878E-BE44-4F5A-982E-261E66B65912}" type="presParOf" srcId="{7DD87F2D-3BA8-4ABA-8109-20C765A2C92F}" destId="{2DBB6A9A-0986-46A2-83CD-1EC37AE9E639}" srcOrd="1" destOrd="0" presId="urn:microsoft.com/office/officeart/2005/8/layout/pyramid1"/>
    <dgm:cxn modelId="{9D8C6003-F464-42B5-996A-2957B1AD480B}" type="presParOf" srcId="{DF8D44A6-BC7C-4F39-8D8A-D1A938B63297}" destId="{B73CA037-7AC9-4767-A25A-87819926ECD2}" srcOrd="4" destOrd="0" presId="urn:microsoft.com/office/officeart/2005/8/layout/pyramid1"/>
    <dgm:cxn modelId="{6A85E956-74E6-4D94-BBD3-22731A695EE5}" type="presParOf" srcId="{B73CA037-7AC9-4767-A25A-87819926ECD2}" destId="{BC2B4FE4-4CB6-469D-8F96-A6FB69A0B0D0}" srcOrd="0" destOrd="0" presId="urn:microsoft.com/office/officeart/2005/8/layout/pyramid1"/>
    <dgm:cxn modelId="{8A0FB019-BF43-4277-A334-F7848FB62458}" type="presParOf" srcId="{B73CA037-7AC9-4767-A25A-87819926ECD2}" destId="{BFCA16E7-E084-4657-B59C-7E91FC535EA1}"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4EB6-F96D-4151-B2DB-67E670E46C0F}">
      <dsp:nvSpPr>
        <dsp:cNvPr id="0" name=""/>
        <dsp:cNvSpPr/>
      </dsp:nvSpPr>
      <dsp:spPr>
        <a:xfrm>
          <a:off x="2938017" y="0"/>
          <a:ext cx="1469009" cy="975360"/>
        </a:xfrm>
        <a:prstGeom prst="trapezoid">
          <a:avLst>
            <a:gd name="adj" fmla="val 75306"/>
          </a:avLst>
        </a:prstGeom>
        <a:solidFill>
          <a:srgbClr val="A9E1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Georgia" pitchFamily="18" charset="0"/>
            </a:rPr>
            <a:t>Self-Actualization</a:t>
          </a:r>
        </a:p>
      </dsp:txBody>
      <dsp:txXfrm>
        <a:off x="2938017" y="0"/>
        <a:ext cx="1469009" cy="975360"/>
      </dsp:txXfrm>
    </dsp:sp>
    <dsp:sp modelId="{9B3A94FC-91B1-4009-B214-FA7A479B8BE5}">
      <dsp:nvSpPr>
        <dsp:cNvPr id="0" name=""/>
        <dsp:cNvSpPr/>
      </dsp:nvSpPr>
      <dsp:spPr>
        <a:xfrm>
          <a:off x="2203513" y="975360"/>
          <a:ext cx="2938018" cy="975360"/>
        </a:xfrm>
        <a:prstGeom prst="trapezoid">
          <a:avLst>
            <a:gd name="adj" fmla="val 75306"/>
          </a:avLst>
        </a:prstGeom>
        <a:solidFill>
          <a:srgbClr val="70CE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Georgia" pitchFamily="18" charset="0"/>
            </a:rPr>
            <a:t>Esteem</a:t>
          </a:r>
        </a:p>
      </dsp:txBody>
      <dsp:txXfrm>
        <a:off x="2717666" y="975360"/>
        <a:ext cx="1909711" cy="975360"/>
      </dsp:txXfrm>
    </dsp:sp>
    <dsp:sp modelId="{A3AD68DD-7BD0-4900-B99B-46AD4F5D4014}">
      <dsp:nvSpPr>
        <dsp:cNvPr id="0" name=""/>
        <dsp:cNvSpPr/>
      </dsp:nvSpPr>
      <dsp:spPr>
        <a:xfrm>
          <a:off x="1469008" y="1950720"/>
          <a:ext cx="4407027" cy="975360"/>
        </a:xfrm>
        <a:prstGeom prst="trapezoid">
          <a:avLst>
            <a:gd name="adj" fmla="val 75306"/>
          </a:avLst>
        </a:prstGeom>
        <a:solidFill>
          <a:srgbClr val="3DB5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Georgia" pitchFamily="18" charset="0"/>
            </a:rPr>
            <a:t>Social</a:t>
          </a:r>
        </a:p>
      </dsp:txBody>
      <dsp:txXfrm>
        <a:off x="2240238" y="1950720"/>
        <a:ext cx="2864567" cy="975360"/>
      </dsp:txXfrm>
    </dsp:sp>
    <dsp:sp modelId="{229FABA9-32A1-4797-9B5B-6550E39F812B}">
      <dsp:nvSpPr>
        <dsp:cNvPr id="0" name=""/>
        <dsp:cNvSpPr/>
      </dsp:nvSpPr>
      <dsp:spPr>
        <a:xfrm>
          <a:off x="734504" y="2926080"/>
          <a:ext cx="5876036" cy="975360"/>
        </a:xfrm>
        <a:prstGeom prst="trapezoid">
          <a:avLst>
            <a:gd name="adj" fmla="val 75306"/>
          </a:avLst>
        </a:prstGeom>
        <a:solidFill>
          <a:srgbClr val="246A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latin typeface="Georgia" pitchFamily="18" charset="0"/>
            </a:rPr>
            <a:t>Safety</a:t>
          </a:r>
        </a:p>
      </dsp:txBody>
      <dsp:txXfrm>
        <a:off x="1762810" y="2926080"/>
        <a:ext cx="3819423" cy="975360"/>
      </dsp:txXfrm>
    </dsp:sp>
    <dsp:sp modelId="{BC2B4FE4-4CB6-469D-8F96-A6FB69A0B0D0}">
      <dsp:nvSpPr>
        <dsp:cNvPr id="0" name=""/>
        <dsp:cNvSpPr/>
      </dsp:nvSpPr>
      <dsp:spPr>
        <a:xfrm>
          <a:off x="0" y="3901440"/>
          <a:ext cx="7345045" cy="975360"/>
        </a:xfrm>
        <a:prstGeom prst="trapezoid">
          <a:avLst>
            <a:gd name="adj" fmla="val 75306"/>
          </a:avLst>
        </a:prstGeom>
        <a:solidFill>
          <a:srgbClr val="1236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latin typeface="Georgia" pitchFamily="18" charset="0"/>
            </a:rPr>
            <a:t>Physiological</a:t>
          </a:r>
        </a:p>
      </dsp:txBody>
      <dsp:txXfrm>
        <a:off x="1285382" y="3901440"/>
        <a:ext cx="4774279" cy="975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54EB6-F96D-4151-B2DB-67E670E46C0F}">
      <dsp:nvSpPr>
        <dsp:cNvPr id="0" name=""/>
        <dsp:cNvSpPr/>
      </dsp:nvSpPr>
      <dsp:spPr>
        <a:xfrm>
          <a:off x="2875280" y="0"/>
          <a:ext cx="1437640" cy="975360"/>
        </a:xfrm>
        <a:prstGeom prst="trapezoid">
          <a:avLst>
            <a:gd name="adj" fmla="val 73698"/>
          </a:avLst>
        </a:prstGeom>
        <a:solidFill>
          <a:srgbClr val="CFD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Georgia" pitchFamily="18" charset="0"/>
            </a:rPr>
            <a:t>Inattention to results</a:t>
          </a:r>
        </a:p>
      </dsp:txBody>
      <dsp:txXfrm>
        <a:off x="2875280" y="0"/>
        <a:ext cx="1437640" cy="975360"/>
      </dsp:txXfrm>
    </dsp:sp>
    <dsp:sp modelId="{9B3A94FC-91B1-4009-B214-FA7A479B8BE5}">
      <dsp:nvSpPr>
        <dsp:cNvPr id="0" name=""/>
        <dsp:cNvSpPr/>
      </dsp:nvSpPr>
      <dsp:spPr>
        <a:xfrm>
          <a:off x="2156460" y="975360"/>
          <a:ext cx="2875280" cy="975360"/>
        </a:xfrm>
        <a:prstGeom prst="trapezoid">
          <a:avLst>
            <a:gd name="adj" fmla="val 73698"/>
          </a:avLst>
        </a:prstGeom>
        <a:solidFill>
          <a:srgbClr val="8BAC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latin typeface="Georgia" pitchFamily="18" charset="0"/>
            </a:rPr>
            <a:t>Avoidance of accountability</a:t>
          </a:r>
        </a:p>
      </dsp:txBody>
      <dsp:txXfrm>
        <a:off x="2659634" y="975360"/>
        <a:ext cx="1868932" cy="975360"/>
      </dsp:txXfrm>
    </dsp:sp>
    <dsp:sp modelId="{A3AD68DD-7BD0-4900-B99B-46AD4F5D4014}">
      <dsp:nvSpPr>
        <dsp:cNvPr id="0" name=""/>
        <dsp:cNvSpPr/>
      </dsp:nvSpPr>
      <dsp:spPr>
        <a:xfrm>
          <a:off x="1437640" y="1950720"/>
          <a:ext cx="4312920" cy="975360"/>
        </a:xfrm>
        <a:prstGeom prst="trapezoid">
          <a:avLst>
            <a:gd name="adj" fmla="val 73698"/>
          </a:avLst>
        </a:prstGeom>
        <a:solidFill>
          <a:srgbClr val="5485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Georgia" pitchFamily="18" charset="0"/>
            </a:rPr>
            <a:t>Lack of Commitment</a:t>
          </a:r>
        </a:p>
      </dsp:txBody>
      <dsp:txXfrm>
        <a:off x="2192400" y="1950720"/>
        <a:ext cx="2803398" cy="975360"/>
      </dsp:txXfrm>
    </dsp:sp>
    <dsp:sp modelId="{229FABA9-32A1-4797-9B5B-6550E39F812B}">
      <dsp:nvSpPr>
        <dsp:cNvPr id="0" name=""/>
        <dsp:cNvSpPr/>
      </dsp:nvSpPr>
      <dsp:spPr>
        <a:xfrm>
          <a:off x="718819" y="2926080"/>
          <a:ext cx="5750560" cy="975360"/>
        </a:xfrm>
        <a:prstGeom prst="trapezoid">
          <a:avLst>
            <a:gd name="adj" fmla="val 73698"/>
          </a:avLst>
        </a:prstGeom>
        <a:solidFill>
          <a:srgbClr val="365F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latin typeface="Georgia" pitchFamily="18" charset="0"/>
            </a:rPr>
            <a:t>Fear of Conflict</a:t>
          </a:r>
        </a:p>
      </dsp:txBody>
      <dsp:txXfrm>
        <a:off x="1725167" y="2926080"/>
        <a:ext cx="3737864" cy="975360"/>
      </dsp:txXfrm>
    </dsp:sp>
    <dsp:sp modelId="{BC2B4FE4-4CB6-469D-8F96-A6FB69A0B0D0}">
      <dsp:nvSpPr>
        <dsp:cNvPr id="0" name=""/>
        <dsp:cNvSpPr/>
      </dsp:nvSpPr>
      <dsp:spPr>
        <a:xfrm>
          <a:off x="0" y="3901440"/>
          <a:ext cx="7188200" cy="975360"/>
        </a:xfrm>
        <a:prstGeom prst="trapezoid">
          <a:avLst>
            <a:gd name="adj" fmla="val 73698"/>
          </a:avLst>
        </a:prstGeom>
        <a:solidFill>
          <a:srgbClr val="192C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latin typeface="Georgia" pitchFamily="18" charset="0"/>
            </a:rPr>
            <a:t>Absence of Trust</a:t>
          </a:r>
        </a:p>
      </dsp:txBody>
      <dsp:txXfrm>
        <a:off x="1257934" y="3901440"/>
        <a:ext cx="4672330" cy="9753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355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355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8412D8-060F-47F7-8912-5BFE43A7677F}" type="slidenum">
              <a:rPr lang="en-US"/>
              <a:pPr/>
              <a:t>‹#›</a:t>
            </a:fld>
            <a:endParaRPr lang="en-US"/>
          </a:p>
        </p:txBody>
      </p:sp>
    </p:spTree>
    <p:extLst>
      <p:ext uri="{BB962C8B-B14F-4D97-AF65-F5344CB8AC3E}">
        <p14:creationId xmlns:p14="http://schemas.microsoft.com/office/powerpoint/2010/main" val="3481648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E55C2E34-F2C0-4D68-9EDD-ECE8875669C3}" type="datetimeFigureOut">
              <a:rPr lang="en-US" smtClean="0"/>
              <a:t>4/13/2015</a:t>
            </a:fld>
            <a:endParaRPr lang="en-US"/>
          </a:p>
        </p:txBody>
      </p:sp>
      <p:sp>
        <p:nvSpPr>
          <p:cNvPr id="4" name="Slide Image Placeholder 3"/>
          <p:cNvSpPr>
            <a:spLocks noGrp="1" noRot="1" noChangeAspect="1"/>
          </p:cNvSpPr>
          <p:nvPr>
            <p:ph type="sldImg" idx="2"/>
          </p:nvPr>
        </p:nvSpPr>
        <p:spPr>
          <a:xfrm>
            <a:off x="-3543300" y="696913"/>
            <a:ext cx="13944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B722D6A-CC6B-4B66-8154-87B900080B1A}" type="slidenum">
              <a:rPr lang="en-US" smtClean="0"/>
              <a:t>‹#›</a:t>
            </a:fld>
            <a:endParaRPr lang="en-US"/>
          </a:p>
        </p:txBody>
      </p:sp>
    </p:spTree>
    <p:extLst>
      <p:ext uri="{BB962C8B-B14F-4D97-AF65-F5344CB8AC3E}">
        <p14:creationId xmlns:p14="http://schemas.microsoft.com/office/powerpoint/2010/main" val="320371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57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hape 33"/>
          <p:cNvSpPr/>
          <p:nvPr userDrawn="1"/>
        </p:nvSpPr>
        <p:spPr>
          <a:xfrm>
            <a:off x="145676" y="9906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 name="Title 1"/>
          <p:cNvSpPr txBox="1">
            <a:spLocks/>
          </p:cNvSpPr>
          <p:nvPr userDrawn="1"/>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Project Information</a:t>
            </a:r>
            <a:endParaRPr lang="en-US" b="0" dirty="0">
              <a:solidFill>
                <a:srgbClr val="365F91"/>
              </a:solidFill>
              <a:latin typeface="Georgia" pitchFamily="18" charset="0"/>
            </a:endParaRPr>
          </a:p>
        </p:txBody>
      </p:sp>
      <p:sp>
        <p:nvSpPr>
          <p:cNvPr id="6" name="TextBox 5"/>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65F91"/>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33"/>
          <p:cNvSpPr/>
          <p:nvPr userDrawn="1"/>
        </p:nvSpPr>
        <p:spPr>
          <a:xfrm>
            <a:off x="145676" y="1392526"/>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65F91"/>
                </a:solidFill>
                <a:latin typeface="Georgia" pitchFamily="18" charset="0"/>
              </a:rPr>
              <a:t>Analysis 1</a:t>
            </a:r>
            <a:r>
              <a:rPr lang="en-US" sz="2000" b="1" baseline="0" dirty="0" smtClean="0">
                <a:solidFill>
                  <a:srgbClr val="365F91"/>
                </a:solidFill>
                <a:latin typeface="Georgia" pitchFamily="18" charset="0"/>
              </a:rPr>
              <a:t> |</a:t>
            </a:r>
            <a:r>
              <a:rPr lang="en-US" sz="2000" b="1" dirty="0" smtClean="0">
                <a:solidFill>
                  <a:srgbClr val="365F91"/>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50757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hape 33"/>
          <p:cNvSpPr/>
          <p:nvPr userDrawn="1"/>
        </p:nvSpPr>
        <p:spPr>
          <a:xfrm>
            <a:off x="152400" y="1905000"/>
            <a:ext cx="269400" cy="45719"/>
          </a:xfrm>
          <a:prstGeom prst="roundRect">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 name="Title 1"/>
          <p:cNvSpPr txBox="1">
            <a:spLocks/>
          </p:cNvSpPr>
          <p:nvPr userDrawn="1"/>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DB5AF"/>
                </a:solidFill>
                <a:latin typeface="Georgia" pitchFamily="18" charset="0"/>
              </a:rPr>
              <a:t>Structural Breadth</a:t>
            </a:r>
            <a:endParaRPr lang="en-US" b="0" dirty="0">
              <a:solidFill>
                <a:srgbClr val="3DB5AF"/>
              </a:solidFill>
              <a:latin typeface="Georgia" pitchFamily="18" charset="0"/>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65F91"/>
                </a:solidFill>
                <a:latin typeface="Georgia" pitchFamily="18" charset="0"/>
              </a:rPr>
              <a:t>Structural </a:t>
            </a:r>
            <a:r>
              <a:rPr lang="en-US" sz="2000" b="0" dirty="0" smtClean="0">
                <a:solidFill>
                  <a:srgbClr val="365F91"/>
                </a:solidFill>
                <a:latin typeface="Georgia" pitchFamily="18" charset="0"/>
              </a:rPr>
              <a:t>Breadth</a:t>
            </a:r>
            <a:endParaRPr lang="en-US" sz="2000" b="0" dirty="0" smtClean="0">
              <a:solidFill>
                <a:srgbClr val="3DB5AF"/>
              </a:solidFill>
              <a:latin typeface="Georgia" pitchFamily="18" charset="0"/>
            </a:endParaRP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420633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533400" y="846138"/>
            <a:ext cx="3429000" cy="27352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userDrawn="1"/>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DB5AF"/>
                </a:solidFill>
                <a:latin typeface="Georgia" pitchFamily="18" charset="0"/>
              </a:rPr>
              <a:t>Architectural Breadth</a:t>
            </a:r>
            <a:endParaRPr lang="en-US" b="0" dirty="0">
              <a:solidFill>
                <a:srgbClr val="3DB5AF"/>
              </a:solidFill>
              <a:latin typeface="Georgia" pitchFamily="18" charset="0"/>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endParaRPr lang="en-US" sz="2000" b="0" dirty="0" smtClean="0">
              <a:solidFill>
                <a:srgbClr val="365F91"/>
              </a:solidFill>
              <a:latin typeface="Georgia" pitchFamily="18" charset="0"/>
            </a:endParaRP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r>
              <a:rPr lang="en-US" sz="2000" b="1" dirty="0" smtClean="0">
                <a:solidFill>
                  <a:srgbClr val="3DB5AF"/>
                </a:solidFill>
                <a:latin typeface="Georgia" pitchFamily="18" charset="0"/>
              </a:rPr>
              <a:t>Appendix</a:t>
            </a: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29216315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1D1D1"/>
        </a:solidFill>
        <a:effectLst/>
      </p:bgPr>
    </p:bg>
    <p:spTree>
      <p:nvGrpSpPr>
        <p:cNvPr id="1" name=""/>
        <p:cNvGrpSpPr/>
        <p:nvPr/>
      </p:nvGrpSpPr>
      <p:grpSpPr>
        <a:xfrm>
          <a:off x="0" y="0"/>
          <a:ext cx="0" cy="0"/>
          <a:chOff x="0" y="0"/>
          <a:chExt cx="0" cy="0"/>
        </a:xfrm>
      </p:grpSpPr>
      <p:sp>
        <p:nvSpPr>
          <p:cNvPr id="3" name="Shape 33"/>
          <p:cNvSpPr/>
          <p:nvPr userDrawn="1"/>
        </p:nvSpPr>
        <p:spPr>
          <a:xfrm>
            <a:off x="152400" y="21336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65F91"/>
                </a:solidFill>
                <a:latin typeface="Georgia" pitchFamily="18" charset="0"/>
              </a:rPr>
              <a:t>Analysis 2</a:t>
            </a:r>
            <a:r>
              <a:rPr lang="en-US" sz="2000" b="1" baseline="0" dirty="0" smtClean="0">
                <a:solidFill>
                  <a:srgbClr val="365F91"/>
                </a:solidFill>
                <a:latin typeface="Georgia" pitchFamily="18" charset="0"/>
              </a:rPr>
              <a:t> |</a:t>
            </a:r>
            <a:r>
              <a:rPr lang="en-US" sz="2000" b="1" dirty="0" smtClean="0">
                <a:solidFill>
                  <a:srgbClr val="365F91"/>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39315054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D1D1D1"/>
        </a:solidFill>
        <a:effectLst/>
      </p:bgPr>
    </p:bg>
    <p:spTree>
      <p:nvGrpSpPr>
        <p:cNvPr id="1" name=""/>
        <p:cNvGrpSpPr/>
        <p:nvPr/>
      </p:nvGrpSpPr>
      <p:grpSpPr>
        <a:xfrm>
          <a:off x="0" y="0"/>
          <a:ext cx="0" cy="0"/>
          <a:chOff x="0" y="0"/>
          <a:chExt cx="0" cy="0"/>
        </a:xfrm>
      </p:grpSpPr>
      <p:sp>
        <p:nvSpPr>
          <p:cNvPr id="3" name="Shape 33"/>
          <p:cNvSpPr/>
          <p:nvPr userDrawn="1"/>
        </p:nvSpPr>
        <p:spPr>
          <a:xfrm>
            <a:off x="145218" y="25146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65F91"/>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13119248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hape 33"/>
          <p:cNvSpPr/>
          <p:nvPr userDrawn="1"/>
        </p:nvSpPr>
        <p:spPr>
          <a:xfrm>
            <a:off x="152400" y="28956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 name="Title 1"/>
          <p:cNvSpPr txBox="1">
            <a:spLocks/>
          </p:cNvSpPr>
          <p:nvPr userDrawn="1"/>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Final Remarks</a:t>
            </a:r>
            <a:endParaRPr lang="en-US" b="0" dirty="0">
              <a:solidFill>
                <a:srgbClr val="365F91"/>
              </a:solidFill>
              <a:latin typeface="Georgia" pitchFamily="18" charset="0"/>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65F91"/>
                </a:solidFill>
                <a:latin typeface="Georgia" pitchFamily="18" charset="0"/>
              </a:rPr>
              <a:t>Conclusion</a:t>
            </a:r>
          </a:p>
          <a:p>
            <a:pPr>
              <a:spcBef>
                <a:spcPts val="600"/>
              </a:spcBef>
            </a:pPr>
            <a:endParaRPr lang="en-US" sz="2000" b="1" dirty="0">
              <a:solidFill>
                <a:srgbClr val="3DB5AF"/>
              </a:solidFill>
              <a:latin typeface="Georgia" pitchFamily="18" charset="0"/>
            </a:endParaRPr>
          </a:p>
        </p:txBody>
      </p:sp>
    </p:spTree>
    <p:extLst>
      <p:ext uri="{BB962C8B-B14F-4D97-AF65-F5344CB8AC3E}">
        <p14:creationId xmlns:p14="http://schemas.microsoft.com/office/powerpoint/2010/main" val="10937931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hape 33"/>
          <p:cNvSpPr/>
          <p:nvPr userDrawn="1"/>
        </p:nvSpPr>
        <p:spPr>
          <a:xfrm>
            <a:off x="152400" y="32766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 name="TextBox 4"/>
          <p:cNvSpPr txBox="1"/>
          <p:nvPr userDrawn="1"/>
        </p:nvSpPr>
        <p:spPr>
          <a:xfrm>
            <a:off x="533400" y="933033"/>
            <a:ext cx="3850800" cy="270843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lgn="l" rtl="0" fontAlgn="base">
              <a:spcBef>
                <a:spcPts val="600"/>
              </a:spcBef>
              <a:spcAft>
                <a:spcPct val="0"/>
              </a:spcAft>
            </a:pPr>
            <a:r>
              <a:rPr lang="en-US" sz="2000" b="1" kern="1200" dirty="0" smtClean="0">
                <a:solidFill>
                  <a:srgbClr val="3DB5AF"/>
                </a:solidFill>
                <a:latin typeface="Georgia" pitchFamily="18" charset="0"/>
                <a:ea typeface="+mn-ea"/>
                <a:cs typeface="+mn-cs"/>
              </a:rPr>
              <a:t>Conclusion</a:t>
            </a:r>
          </a:p>
          <a:p>
            <a:pPr>
              <a:spcBef>
                <a:spcPts val="600"/>
              </a:spcBef>
            </a:pPr>
            <a:r>
              <a:rPr lang="en-US" sz="2000" b="1" dirty="0" smtClean="0">
                <a:solidFill>
                  <a:srgbClr val="365F91"/>
                </a:solidFill>
                <a:latin typeface="Georgia" pitchFamily="18" charset="0"/>
              </a:rPr>
              <a:t>Appendix</a:t>
            </a:r>
            <a:endParaRPr lang="en-US" sz="2000" b="1" dirty="0">
              <a:solidFill>
                <a:srgbClr val="365F91"/>
              </a:solidFill>
              <a:latin typeface="Georgia" pitchFamily="18" charset="0"/>
            </a:endParaRPr>
          </a:p>
        </p:txBody>
      </p:sp>
    </p:spTree>
    <p:extLst>
      <p:ext uri="{BB962C8B-B14F-4D97-AF65-F5344CB8AC3E}">
        <p14:creationId xmlns:p14="http://schemas.microsoft.com/office/powerpoint/2010/main" val="36405051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1D1D1"/>
        </a:solidFill>
        <a:effectLst/>
      </p:bgPr>
    </p:bg>
    <p:spTree>
      <p:nvGrpSpPr>
        <p:cNvPr id="1" name=""/>
        <p:cNvGrpSpPr/>
        <p:nvPr/>
      </p:nvGrpSpPr>
      <p:grpSpPr>
        <a:xfrm>
          <a:off x="0" y="0"/>
          <a:ext cx="0" cy="0"/>
          <a:chOff x="0" y="0"/>
          <a:chExt cx="0" cy="0"/>
        </a:xfrm>
      </p:grpSpPr>
      <p:grpSp>
        <p:nvGrpSpPr>
          <p:cNvPr id="20" name="Group 19"/>
          <p:cNvGrpSpPr/>
          <p:nvPr userDrawn="1"/>
        </p:nvGrpSpPr>
        <p:grpSpPr>
          <a:xfrm>
            <a:off x="21975" y="-7925"/>
            <a:ext cx="511425" cy="6866100"/>
            <a:chOff x="648112" y="-7925"/>
            <a:chExt cx="511425" cy="6866100"/>
          </a:xfrm>
        </p:grpSpPr>
        <p:cxnSp>
          <p:nvCxnSpPr>
            <p:cNvPr id="21" name="Shape 31"/>
            <p:cNvCxnSpPr/>
            <p:nvPr/>
          </p:nvCxnSpPr>
          <p:spPr>
            <a:xfrm>
              <a:off x="903825" y="-7925"/>
              <a:ext cx="0" cy="6866100"/>
            </a:xfrm>
            <a:prstGeom prst="straightConnector1">
              <a:avLst/>
            </a:prstGeom>
            <a:noFill/>
            <a:ln w="9525" cap="flat">
              <a:solidFill>
                <a:srgbClr val="999FA9"/>
              </a:solidFill>
              <a:prstDash val="solid"/>
              <a:round/>
              <a:headEnd type="none" w="lg" len="lg"/>
              <a:tailEnd type="none" w="lg" len="lg"/>
            </a:ln>
          </p:spPr>
        </p:cxnSp>
        <p:sp>
          <p:nvSpPr>
            <p:cNvPr id="22" name="Shape 32"/>
            <p:cNvSpPr/>
            <p:nvPr/>
          </p:nvSpPr>
          <p:spPr>
            <a:xfrm>
              <a:off x="648112" y="220537"/>
              <a:ext cx="511425" cy="511425"/>
            </a:xfrm>
            <a:prstGeom prst="ellipse">
              <a:avLst/>
            </a:prstGeom>
            <a:solidFill>
              <a:srgbClr val="39C0BA"/>
            </a:solidFill>
            <a:ln w="28575" cap="flat">
              <a:solidFill>
                <a:srgbClr val="D1D1D1"/>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pic>
        <p:nvPicPr>
          <p:cNvPr id="15" name="Content Placeholder 3"/>
          <p:cNvPicPr>
            <a:picLocks noChangeAspect="1"/>
          </p:cNvPicPr>
          <p:nvPr userDrawn="1"/>
        </p:nvPicPr>
        <p:blipFill>
          <a:blip r:embed="rId3">
            <a:extLst>
              <a:ext uri="{BEBA8EAE-BF5A-486C-A8C5-ECC9F3942E4B}">
                <a14:imgProps xmlns:a14="http://schemas.microsoft.com/office/drawing/2010/main">
                  <a14:imgLayer r:embed="rId4">
                    <a14:imgEffect>
                      <a14:backgroundRemoval t="3729" b="100000" l="2215" r="99842">
                        <a14:foregroundMark x1="96203" y1="42034" x2="96677" y2="95085"/>
                        <a14:foregroundMark x1="96677" y1="39831" x2="90981" y2="41695"/>
                        <a14:foregroundMark x1="88291" y1="22373" x2="90981" y2="26780"/>
                        <a14:foregroundMark x1="91772" y1="31186" x2="91772" y2="27627"/>
                        <a14:foregroundMark x1="87975" y1="21017" x2="91772" y2="22034"/>
                        <a14:foregroundMark x1="91930" y1="22542" x2="91772" y2="27288"/>
                        <a14:foregroundMark x1="75633" y1="5932" x2="75949" y2="19492"/>
                        <a14:foregroundMark x1="75000" y1="5932" x2="76424" y2="5254"/>
                        <a14:foregroundMark x1="67089" y1="17119" x2="11392" y2="15932"/>
                        <a14:foregroundMark x1="9494" y1="5424" x2="61551" y2="16271"/>
                        <a14:foregroundMark x1="8703" y1="4746" x2="68038" y2="16780"/>
                      </a14:backgroundRemoval>
                    </a14:imgEffect>
                  </a14:imgLayer>
                </a14:imgProps>
              </a:ext>
              <a:ext uri="{28A0092B-C50C-407E-A947-70E740481C1C}">
                <a14:useLocalDpi xmlns:a14="http://schemas.microsoft.com/office/drawing/2010/main" val="0"/>
              </a:ext>
            </a:extLst>
          </a:blip>
          <a:stretch>
            <a:fillRect/>
          </a:stretch>
        </p:blipFill>
        <p:spPr>
          <a:xfrm>
            <a:off x="9982200" y="-190216"/>
            <a:ext cx="7467600" cy="6876766"/>
          </a:xfrm>
          <a:prstGeom prst="rect">
            <a:avLst/>
          </a:prstGeom>
        </p:spPr>
      </p:pic>
      <p:sp>
        <p:nvSpPr>
          <p:cNvPr id="6" name="Slide Number Placeholder 5"/>
          <p:cNvSpPr>
            <a:spLocks noGrp="1"/>
          </p:cNvSpPr>
          <p:nvPr>
            <p:ph type="sldNum" sz="quarter" idx="4"/>
          </p:nvPr>
        </p:nvSpPr>
        <p:spPr>
          <a:xfrm>
            <a:off x="20955000" y="6356350"/>
            <a:ext cx="6400800" cy="365125"/>
          </a:xfrm>
          <a:prstGeom prst="rect">
            <a:avLst/>
          </a:prstGeom>
        </p:spPr>
        <p:txBody>
          <a:bodyPr vert="horz" lIns="91440" tIns="45720" rIns="91440" bIns="45720" rtlCol="0" anchor="ctr"/>
          <a:lstStyle>
            <a:lvl1pPr algn="r">
              <a:defRPr sz="1200" b="1">
                <a:solidFill>
                  <a:srgbClr val="2E3037"/>
                </a:solidFill>
                <a:latin typeface="Georgia" pitchFamily="18" charset="0"/>
              </a:defRPr>
            </a:lvl1pPr>
          </a:lstStyle>
          <a:p>
            <a:fld id="{0E5DD512-6553-4979-A14F-428CEC3A9AA2}" type="slidenum">
              <a:rPr lang="en-US" smtClean="0"/>
              <a:pPr/>
              <a:t>‹#›</a:t>
            </a:fld>
            <a:endParaRPr lang="en-US"/>
          </a:p>
        </p:txBody>
      </p:sp>
      <p:sp>
        <p:nvSpPr>
          <p:cNvPr id="18" name="TextBox 17"/>
          <p:cNvSpPr txBox="1"/>
          <p:nvPr userDrawn="1"/>
        </p:nvSpPr>
        <p:spPr>
          <a:xfrm>
            <a:off x="609600" y="1626037"/>
            <a:ext cx="6553200" cy="3631763"/>
          </a:xfrm>
          <a:prstGeom prst="rect">
            <a:avLst/>
          </a:prstGeom>
          <a:noFill/>
        </p:spPr>
        <p:txBody>
          <a:bodyPr wrap="square" rtlCol="0">
            <a:spAutoFit/>
          </a:bodyPr>
          <a:lstStyle/>
          <a:p>
            <a:r>
              <a:rPr lang="en-US" sz="2400" b="1" dirty="0" smtClean="0">
                <a:solidFill>
                  <a:srgbClr val="3DB5AF"/>
                </a:solidFill>
                <a:effectLst/>
                <a:latin typeface="Georgia" pitchFamily="18" charset="0"/>
              </a:rPr>
              <a:t>KATHRYN GONZALES</a:t>
            </a:r>
          </a:p>
          <a:p>
            <a:endParaRPr lang="en-US" sz="2400" b="1" dirty="0" smtClean="0">
              <a:solidFill>
                <a:srgbClr val="3DB5AF"/>
              </a:solidFill>
              <a:latin typeface="Georgia" pitchFamily="18" charset="0"/>
            </a:endParaRPr>
          </a:p>
          <a:p>
            <a:r>
              <a:rPr lang="en-US" sz="800" b="1" dirty="0" smtClean="0">
                <a:solidFill>
                  <a:srgbClr val="3DB5AF"/>
                </a:solidFill>
                <a:latin typeface="Georgia" pitchFamily="18" charset="0"/>
              </a:rPr>
              <a:t>  </a:t>
            </a:r>
          </a:p>
          <a:p>
            <a:pPr marL="0" marR="0" indent="0" algn="l" defTabSz="914400" rtl="0" eaLnBrk="1" fontAlgn="base" latinLnBrk="0" hangingPunct="1">
              <a:lnSpc>
                <a:spcPct val="100000"/>
              </a:lnSpc>
              <a:spcBef>
                <a:spcPct val="0"/>
              </a:spcBef>
              <a:spcAft>
                <a:spcPct val="0"/>
              </a:spcAft>
              <a:buClrTx/>
              <a:buSzTx/>
              <a:buFontTx/>
              <a:buNone/>
              <a:tabLst/>
              <a:defRPr/>
            </a:pPr>
            <a:r>
              <a:rPr lang="en-US" sz="2400" b="0" dirty="0" smtClean="0">
                <a:solidFill>
                  <a:srgbClr val="3DB5AF"/>
                </a:solidFill>
                <a:latin typeface="Georgia" pitchFamily="18" charset="0"/>
              </a:rPr>
              <a:t>Penn State</a:t>
            </a:r>
            <a:r>
              <a:rPr lang="en-US" sz="2400" b="0" baseline="0" dirty="0" smtClean="0">
                <a:solidFill>
                  <a:srgbClr val="3DB5AF"/>
                </a:solidFill>
                <a:latin typeface="Georgia" pitchFamily="18" charset="0"/>
              </a:rPr>
              <a:t> Architectural Engineering</a:t>
            </a:r>
          </a:p>
          <a:p>
            <a:endParaRPr lang="en-US" sz="1800" b="0" dirty="0" smtClean="0">
              <a:solidFill>
                <a:srgbClr val="3DB5AF"/>
              </a:solidFill>
              <a:latin typeface="Georgia" pitchFamily="18" charset="0"/>
            </a:endParaRPr>
          </a:p>
          <a:p>
            <a:r>
              <a:rPr lang="en-US" sz="2400" b="0" dirty="0" smtClean="0">
                <a:solidFill>
                  <a:srgbClr val="3DB5AF"/>
                </a:solidFill>
                <a:latin typeface="Georgia" pitchFamily="18" charset="0"/>
              </a:rPr>
              <a:t>Construction Management</a:t>
            </a:r>
          </a:p>
          <a:p>
            <a:endParaRPr lang="en-US" sz="1800" b="0" dirty="0" smtClean="0">
              <a:solidFill>
                <a:srgbClr val="3DB5AF"/>
              </a:solidFill>
              <a:latin typeface="Georgia" pitchFamily="18" charset="0"/>
            </a:endParaRPr>
          </a:p>
          <a:p>
            <a:r>
              <a:rPr lang="en-US" sz="2400" b="0" dirty="0" smtClean="0">
                <a:solidFill>
                  <a:srgbClr val="3DB5AF"/>
                </a:solidFill>
                <a:latin typeface="Georgia" pitchFamily="18" charset="0"/>
              </a:rPr>
              <a:t>Advisor| Dr. </a:t>
            </a:r>
            <a:r>
              <a:rPr lang="en-US" sz="2400" b="0" dirty="0" err="1" smtClean="0">
                <a:solidFill>
                  <a:srgbClr val="3DB5AF"/>
                </a:solidFill>
                <a:latin typeface="Georgia" pitchFamily="18" charset="0"/>
              </a:rPr>
              <a:t>Somayeh</a:t>
            </a:r>
            <a:r>
              <a:rPr lang="en-US" sz="2400" b="0" dirty="0" smtClean="0">
                <a:solidFill>
                  <a:srgbClr val="3DB5AF"/>
                </a:solidFill>
                <a:latin typeface="Georgia" pitchFamily="18" charset="0"/>
              </a:rPr>
              <a:t> </a:t>
            </a:r>
            <a:r>
              <a:rPr lang="en-US" sz="2400" b="0" dirty="0" err="1" smtClean="0">
                <a:solidFill>
                  <a:srgbClr val="3DB5AF"/>
                </a:solidFill>
                <a:latin typeface="Georgia" pitchFamily="18" charset="0"/>
              </a:rPr>
              <a:t>Asadi</a:t>
            </a:r>
            <a:endParaRPr lang="en-US" sz="2400" b="0" dirty="0" smtClean="0">
              <a:solidFill>
                <a:srgbClr val="3DB5AF"/>
              </a:solidFill>
              <a:latin typeface="Georgia" pitchFamily="18" charset="0"/>
            </a:endParaRPr>
          </a:p>
          <a:p>
            <a:endParaRPr lang="en-US" sz="1800" b="0" dirty="0" smtClean="0">
              <a:solidFill>
                <a:srgbClr val="3DB5AF"/>
              </a:solidFill>
              <a:latin typeface="Georgia" pitchFamily="18" charset="0"/>
            </a:endParaRPr>
          </a:p>
          <a:p>
            <a:r>
              <a:rPr lang="en-US" sz="2400" b="0" dirty="0" smtClean="0">
                <a:solidFill>
                  <a:srgbClr val="3DB5AF"/>
                </a:solidFill>
                <a:latin typeface="Georgia" pitchFamily="18" charset="0"/>
              </a:rPr>
              <a:t>Spring 2015</a:t>
            </a:r>
          </a:p>
          <a:p>
            <a:endParaRPr lang="en-US" sz="2400" b="1" dirty="0">
              <a:solidFill>
                <a:srgbClr val="3DB5AF"/>
              </a:solidFill>
              <a:latin typeface="Georgia" pitchFamily="18" charset="0"/>
            </a:endParaRPr>
          </a:p>
        </p:txBody>
      </p:sp>
      <p:sp>
        <p:nvSpPr>
          <p:cNvPr id="19" name="Title 1"/>
          <p:cNvSpPr txBox="1">
            <a:spLocks/>
          </p:cNvSpPr>
          <p:nvPr userDrawn="1"/>
        </p:nvSpPr>
        <p:spPr>
          <a:xfrm>
            <a:off x="228600" y="152400"/>
            <a:ext cx="8837925" cy="1104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600" b="1" dirty="0" smtClean="0">
                <a:solidFill>
                  <a:srgbClr val="365F91"/>
                </a:solidFill>
                <a:effectLst/>
                <a:latin typeface="Georgia" pitchFamily="18" charset="0"/>
              </a:rPr>
              <a:t>HEALTH SCIENCES </a:t>
            </a:r>
            <a:r>
              <a:rPr lang="en-US" sz="3600" b="1" i="0" u="none" dirty="0" smtClean="0">
                <a:solidFill>
                  <a:srgbClr val="365F91"/>
                </a:solidFill>
                <a:effectLst/>
                <a:latin typeface="Georgia" pitchFamily="18" charset="0"/>
              </a:rPr>
              <a:t>FACILITY</a:t>
            </a:r>
            <a:r>
              <a:rPr lang="en-US" sz="3600" b="1" dirty="0" smtClean="0">
                <a:solidFill>
                  <a:srgbClr val="365F91"/>
                </a:solidFill>
                <a:effectLst/>
                <a:latin typeface="Georgia" pitchFamily="18" charset="0"/>
              </a:rPr>
              <a:t> III</a:t>
            </a:r>
          </a:p>
          <a:p>
            <a:pPr marL="0" marR="0" indent="0" algn="l" defTabSz="914400" rtl="0" eaLnBrk="1" fontAlgn="base" latinLnBrk="0" hangingPunct="1">
              <a:lnSpc>
                <a:spcPct val="100000"/>
              </a:lnSpc>
              <a:spcBef>
                <a:spcPct val="0"/>
              </a:spcBef>
              <a:spcAft>
                <a:spcPct val="0"/>
              </a:spcAft>
              <a:buClrTx/>
              <a:buSzTx/>
              <a:buFontTx/>
              <a:buNone/>
              <a:tabLst/>
              <a:defRPr/>
            </a:pPr>
            <a:r>
              <a:rPr lang="en-US" sz="3200" b="1" dirty="0" smtClean="0">
                <a:solidFill>
                  <a:srgbClr val="365F91"/>
                </a:solidFill>
                <a:latin typeface="Georgia" pitchFamily="18" charset="0"/>
              </a:rPr>
              <a:t>Baltimore, Maryland</a:t>
            </a:r>
            <a:endParaRPr lang="en-US" sz="3200" b="1" dirty="0">
              <a:solidFill>
                <a:srgbClr val="365F91"/>
              </a:solidFill>
              <a:latin typeface="Georgia" pitchFamily="18" charset="0"/>
            </a:endParaRPr>
          </a:p>
        </p:txBody>
      </p:sp>
      <p:sp>
        <p:nvSpPr>
          <p:cNvPr id="23" name="Shape 33"/>
          <p:cNvSpPr/>
          <p:nvPr userDrawn="1"/>
        </p:nvSpPr>
        <p:spPr>
          <a:xfrm>
            <a:off x="154007" y="1711800"/>
            <a:ext cx="269400" cy="2694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24" name="Group 23"/>
          <p:cNvGrpSpPr/>
          <p:nvPr userDrawn="1"/>
        </p:nvGrpSpPr>
        <p:grpSpPr>
          <a:xfrm rot="5400000">
            <a:off x="4155841" y="-2778359"/>
            <a:ext cx="511425" cy="8245693"/>
            <a:chOff x="648112" y="-1387518"/>
            <a:chExt cx="511425" cy="8245693"/>
          </a:xfrm>
          <a:solidFill>
            <a:srgbClr val="D1D1D1"/>
          </a:solidFill>
        </p:grpSpPr>
        <p:cxnSp>
          <p:nvCxnSpPr>
            <p:cNvPr id="25" name="Shape 31"/>
            <p:cNvCxnSpPr/>
            <p:nvPr/>
          </p:nvCxnSpPr>
          <p:spPr>
            <a:xfrm rot="16200000" flipH="1">
              <a:off x="-3219023" y="2735328"/>
              <a:ext cx="8245693" cy="1"/>
            </a:xfrm>
            <a:prstGeom prst="straightConnector1">
              <a:avLst/>
            </a:prstGeom>
            <a:grpFill/>
            <a:ln w="9525" cap="flat">
              <a:solidFill>
                <a:srgbClr val="999FA9"/>
              </a:solidFill>
              <a:prstDash val="solid"/>
              <a:round/>
              <a:headEnd type="none" w="lg" len="lg"/>
              <a:tailEnd type="none" w="lg" len="lg"/>
            </a:ln>
          </p:spPr>
        </p:cxnSp>
        <p:sp>
          <p:nvSpPr>
            <p:cNvPr id="26" name="Shape 32"/>
            <p:cNvSpPr/>
            <p:nvPr/>
          </p:nvSpPr>
          <p:spPr>
            <a:xfrm>
              <a:off x="648112" y="220537"/>
              <a:ext cx="511425" cy="511425"/>
            </a:xfrm>
            <a:prstGeom prst="ellipse">
              <a:avLst/>
            </a:prstGeom>
            <a:grp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spTree>
    <p:extLst>
      <p:ext uri="{BB962C8B-B14F-4D97-AF65-F5344CB8AC3E}">
        <p14:creationId xmlns:p14="http://schemas.microsoft.com/office/powerpoint/2010/main" val="3225102322"/>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r" defTabSz="914400" rtl="0" eaLnBrk="1" latinLnBrk="0" hangingPunct="1">
        <a:spcBef>
          <a:spcPct val="0"/>
        </a:spcBef>
        <a:buNone/>
        <a:defRPr sz="3200" b="1" kern="1200" baseline="0">
          <a:solidFill>
            <a:srgbClr val="3DB5AF"/>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D1D1"/>
        </a:solidFill>
        <a:effectLst/>
      </p:bgPr>
    </p:bg>
    <p:spTree>
      <p:nvGrpSpPr>
        <p:cNvPr id="1" name=""/>
        <p:cNvGrpSpPr/>
        <p:nvPr/>
      </p:nvGrpSpPr>
      <p:grpSpPr>
        <a:xfrm>
          <a:off x="0" y="0"/>
          <a:ext cx="0" cy="0"/>
          <a:chOff x="0" y="0"/>
          <a:chExt cx="0" cy="0"/>
        </a:xfrm>
      </p:grpSpPr>
      <p:sp>
        <p:nvSpPr>
          <p:cNvPr id="9" name="TextBox 8"/>
          <p:cNvSpPr txBox="1"/>
          <p:nvPr userDrawn="1"/>
        </p:nvSpPr>
        <p:spPr>
          <a:xfrm>
            <a:off x="533400" y="933033"/>
            <a:ext cx="3850800" cy="3093154"/>
          </a:xfrm>
          <a:prstGeom prst="rect">
            <a:avLst/>
          </a:prstGeom>
          <a:noFill/>
        </p:spPr>
        <p:txBody>
          <a:bodyPr wrap="square" rtlCol="0">
            <a:spAutoFit/>
          </a:bodyPr>
          <a:lstStyle/>
          <a:p>
            <a:pPr>
              <a:spcBef>
                <a:spcPts val="600"/>
              </a:spcBef>
            </a:pPr>
            <a:r>
              <a:rPr lang="en-US" sz="2000" b="1" dirty="0" smtClean="0">
                <a:solidFill>
                  <a:srgbClr val="3DB5AF"/>
                </a:solidFill>
                <a:latin typeface="Georgia" pitchFamily="18" charset="0"/>
              </a:rPr>
              <a:t>Project Information</a:t>
            </a:r>
          </a:p>
          <a:p>
            <a:pPr>
              <a:spcBef>
                <a:spcPts val="600"/>
              </a:spcBef>
            </a:pPr>
            <a:r>
              <a:rPr lang="en-US" sz="2000" b="1" dirty="0" smtClean="0">
                <a:solidFill>
                  <a:srgbClr val="3DB5AF"/>
                </a:solidFill>
                <a:latin typeface="Georgia" pitchFamily="18" charset="0"/>
              </a:rPr>
              <a:t>Analysis 1</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Shoring System</a:t>
            </a:r>
          </a:p>
          <a:p>
            <a:pPr>
              <a:spcBef>
                <a:spcPts val="600"/>
              </a:spcBef>
            </a:pPr>
            <a:r>
              <a:rPr lang="en-US" sz="2000" b="1" baseline="0" dirty="0" smtClean="0">
                <a:solidFill>
                  <a:srgbClr val="3DB5AF"/>
                </a:solidFill>
                <a:latin typeface="Georgia" pitchFamily="18" charset="0"/>
              </a:rPr>
              <a:t>   </a:t>
            </a:r>
            <a:r>
              <a:rPr lang="en-US" sz="2000" b="0" baseline="0" dirty="0" smtClean="0">
                <a:solidFill>
                  <a:srgbClr val="3DB5AF"/>
                </a:solidFill>
                <a:latin typeface="Georgia" pitchFamily="18" charset="0"/>
              </a:rPr>
              <a:t>Structural </a:t>
            </a:r>
            <a:r>
              <a:rPr lang="en-US" sz="2000" b="0" dirty="0" smtClean="0">
                <a:solidFill>
                  <a:srgbClr val="3DB5AF"/>
                </a:solidFill>
                <a:latin typeface="Georgia" pitchFamily="18" charset="0"/>
              </a:rPr>
              <a:t>Breadth</a:t>
            </a:r>
          </a:p>
          <a:p>
            <a:pPr>
              <a:spcBef>
                <a:spcPts val="600"/>
              </a:spcBef>
            </a:pPr>
            <a:r>
              <a:rPr lang="en-US" sz="2000" b="1" dirty="0" smtClean="0">
                <a:solidFill>
                  <a:srgbClr val="3DB5AF"/>
                </a:solidFill>
                <a:latin typeface="Georgia" pitchFamily="18" charset="0"/>
              </a:rPr>
              <a:t>Analysis 2</a:t>
            </a:r>
            <a:r>
              <a:rPr lang="en-US" sz="2000" b="1" baseline="0" dirty="0" smtClean="0">
                <a:solidFill>
                  <a:srgbClr val="3DB5AF"/>
                </a:solidFill>
                <a:latin typeface="Georgia" pitchFamily="18" charset="0"/>
              </a:rPr>
              <a:t> |</a:t>
            </a:r>
            <a:r>
              <a:rPr lang="en-US" sz="2000" b="1" dirty="0" smtClean="0">
                <a:solidFill>
                  <a:srgbClr val="3DB5AF"/>
                </a:solidFill>
                <a:latin typeface="Georgia" pitchFamily="18" charset="0"/>
              </a:rPr>
              <a:t> Motivation</a:t>
            </a:r>
          </a:p>
          <a:p>
            <a:pPr>
              <a:spcBef>
                <a:spcPts val="600"/>
              </a:spcBef>
            </a:pPr>
            <a:r>
              <a:rPr lang="en-US" sz="2000" b="1" dirty="0" smtClean="0">
                <a:solidFill>
                  <a:srgbClr val="3DB5AF"/>
                </a:solidFill>
                <a:latin typeface="Georgia" pitchFamily="18" charset="0"/>
              </a:rPr>
              <a:t>Analysis 3 | Cash Flow</a:t>
            </a:r>
          </a:p>
          <a:p>
            <a:pPr>
              <a:spcBef>
                <a:spcPts val="600"/>
              </a:spcBef>
            </a:pPr>
            <a:r>
              <a:rPr lang="en-US" sz="2000" b="1" dirty="0" smtClean="0">
                <a:solidFill>
                  <a:srgbClr val="3DB5AF"/>
                </a:solidFill>
                <a:latin typeface="Georgia" pitchFamily="18" charset="0"/>
              </a:rPr>
              <a:t>Conclusion</a:t>
            </a:r>
          </a:p>
          <a:p>
            <a:pPr>
              <a:spcBef>
                <a:spcPts val="600"/>
              </a:spcBef>
            </a:pPr>
            <a:r>
              <a:rPr lang="en-US" sz="2000" b="1" dirty="0" smtClean="0">
                <a:solidFill>
                  <a:srgbClr val="3DB5AF"/>
                </a:solidFill>
                <a:latin typeface="Georgia" pitchFamily="18" charset="0"/>
              </a:rPr>
              <a:t>Appendix</a:t>
            </a:r>
          </a:p>
          <a:p>
            <a:pPr>
              <a:spcBef>
                <a:spcPts val="600"/>
              </a:spcBef>
            </a:pPr>
            <a:endParaRPr lang="en-US" sz="2000" b="1" dirty="0">
              <a:solidFill>
                <a:srgbClr val="3DB5AF"/>
              </a:solidFill>
              <a:latin typeface="Georgia" pitchFamily="18" charset="0"/>
            </a:endParaRPr>
          </a:p>
        </p:txBody>
      </p:sp>
      <p:grpSp>
        <p:nvGrpSpPr>
          <p:cNvPr id="11" name="Group 10"/>
          <p:cNvGrpSpPr/>
          <p:nvPr userDrawn="1"/>
        </p:nvGrpSpPr>
        <p:grpSpPr>
          <a:xfrm>
            <a:off x="4114800" y="2590800"/>
            <a:ext cx="269400" cy="4267200"/>
            <a:chOff x="4876800" y="3294300"/>
            <a:chExt cx="269400" cy="4267200"/>
          </a:xfrm>
        </p:grpSpPr>
        <p:cxnSp>
          <p:nvCxnSpPr>
            <p:cNvPr id="7" name="Shape 9"/>
            <p:cNvCxnSpPr>
              <a:stCxn id="8" idx="4"/>
            </p:cNvCxnSpPr>
            <p:nvPr userDrawn="1"/>
          </p:nvCxnSpPr>
          <p:spPr>
            <a:xfrm>
              <a:off x="5011500" y="3563700"/>
              <a:ext cx="0" cy="3997800"/>
            </a:xfrm>
            <a:prstGeom prst="straightConnector1">
              <a:avLst/>
            </a:prstGeom>
            <a:noFill/>
            <a:ln w="9525" cap="flat">
              <a:solidFill>
                <a:srgbClr val="999FA9"/>
              </a:solidFill>
              <a:prstDash val="solid"/>
              <a:round/>
              <a:headEnd type="none" w="lg" len="lg"/>
              <a:tailEnd type="none" w="lg" len="lg"/>
            </a:ln>
          </p:spPr>
        </p:cxnSp>
        <p:sp>
          <p:nvSpPr>
            <p:cNvPr id="8" name="Shape 10"/>
            <p:cNvSpPr/>
            <p:nvPr userDrawn="1"/>
          </p:nvSpPr>
          <p:spPr>
            <a:xfrm>
              <a:off x="4876800" y="3294300"/>
              <a:ext cx="269400" cy="269400"/>
            </a:xfrm>
            <a:prstGeom prst="ellipse">
              <a:avLst/>
            </a:prstGeom>
            <a:solidFill>
              <a:srgbClr val="3DB5AF"/>
            </a:solidFill>
            <a:ln w="28575" cap="flat">
              <a:solidFill>
                <a:srgbClr val="D1D1D1"/>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rgbClr val="3DB5AF"/>
                </a:solidFill>
                <a:latin typeface="Georgia" pitchFamily="18" charset="0"/>
              </a:endParaRPr>
            </a:p>
          </p:txBody>
        </p:sp>
      </p:grpSp>
      <p:pic>
        <p:nvPicPr>
          <p:cNvPr id="10" name="Content Placeholder 3"/>
          <p:cNvPicPr>
            <a:picLocks noChangeAspect="1"/>
          </p:cNvPicPr>
          <p:nvPr userDrawn="1"/>
        </p:nvPicPr>
        <p:blipFill>
          <a:blip r:embed="rId10">
            <a:extLst>
              <a:ext uri="{BEBA8EAE-BF5A-486C-A8C5-ECC9F3942E4B}">
                <a14:imgProps xmlns:a14="http://schemas.microsoft.com/office/drawing/2010/main">
                  <a14:imgLayer r:embed="rId11">
                    <a14:imgEffect>
                      <a14:backgroundRemoval t="3729" b="100000" l="2215" r="99842">
                        <a14:foregroundMark x1="96203" y1="42034" x2="96677" y2="95085"/>
                        <a14:foregroundMark x1="96677" y1="39831" x2="90981" y2="41695"/>
                        <a14:foregroundMark x1="88291" y1="22373" x2="90981" y2="26780"/>
                        <a14:foregroundMark x1="91772" y1="31186" x2="91772" y2="27627"/>
                        <a14:foregroundMark x1="87975" y1="21017" x2="91772" y2="22034"/>
                        <a14:foregroundMark x1="91930" y1="22542" x2="91772" y2="27288"/>
                        <a14:foregroundMark x1="75633" y1="5932" x2="75949" y2="19492"/>
                        <a14:foregroundMark x1="75000" y1="5932" x2="76424" y2="5254"/>
                        <a14:foregroundMark x1="67089" y1="17119" x2="11392" y2="15932"/>
                        <a14:foregroundMark x1="9494" y1="5424" x2="61551" y2="16271"/>
                        <a14:foregroundMark x1="8703" y1="4746" x2="68038" y2="16780"/>
                      </a14:backgroundRemoval>
                    </a14:imgEffect>
                  </a14:imgLayer>
                </a14:imgProps>
              </a:ext>
              <a:ext uri="{28A0092B-C50C-407E-A947-70E740481C1C}">
                <a14:useLocalDpi xmlns:a14="http://schemas.microsoft.com/office/drawing/2010/main" val="0"/>
              </a:ext>
            </a:extLst>
          </a:blip>
          <a:stretch>
            <a:fillRect/>
          </a:stretch>
        </p:blipFill>
        <p:spPr>
          <a:xfrm>
            <a:off x="277688" y="3443318"/>
            <a:ext cx="3971812" cy="3278723"/>
          </a:xfrm>
          <a:prstGeom prst="rect">
            <a:avLst/>
          </a:prstGeom>
        </p:spPr>
      </p:pic>
      <p:grpSp>
        <p:nvGrpSpPr>
          <p:cNvPr id="13" name="Group 12"/>
          <p:cNvGrpSpPr/>
          <p:nvPr userDrawn="1"/>
        </p:nvGrpSpPr>
        <p:grpSpPr>
          <a:xfrm>
            <a:off x="21975" y="-7925"/>
            <a:ext cx="511425" cy="6866100"/>
            <a:chOff x="648112" y="-7925"/>
            <a:chExt cx="511425" cy="6866100"/>
          </a:xfrm>
        </p:grpSpPr>
        <p:cxnSp>
          <p:nvCxnSpPr>
            <p:cNvPr id="14" name="Shape 31"/>
            <p:cNvCxnSpPr/>
            <p:nvPr/>
          </p:nvCxnSpPr>
          <p:spPr>
            <a:xfrm>
              <a:off x="903825" y="-7925"/>
              <a:ext cx="0" cy="6866100"/>
            </a:xfrm>
            <a:prstGeom prst="straightConnector1">
              <a:avLst/>
            </a:prstGeom>
            <a:noFill/>
            <a:ln w="9525" cap="flat">
              <a:solidFill>
                <a:srgbClr val="999FA9"/>
              </a:solidFill>
              <a:prstDash val="solid"/>
              <a:round/>
              <a:headEnd type="none" w="lg" len="lg"/>
              <a:tailEnd type="none" w="lg" len="lg"/>
            </a:ln>
          </p:spPr>
        </p:cxnSp>
        <p:sp>
          <p:nvSpPr>
            <p:cNvPr id="15" name="Shape 32"/>
            <p:cNvSpPr/>
            <p:nvPr/>
          </p:nvSpPr>
          <p:spPr>
            <a:xfrm>
              <a:off x="648112" y="220537"/>
              <a:ext cx="511425" cy="511425"/>
            </a:xfrm>
            <a:prstGeom prst="ellipse">
              <a:avLst/>
            </a:prstGeom>
            <a:solidFill>
              <a:srgbClr val="39C0BA"/>
            </a:solidFill>
            <a:ln w="28575" cap="flat">
              <a:solidFill>
                <a:srgbClr val="D1D1D1"/>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sp>
        <p:nvSpPr>
          <p:cNvPr id="18" name="Title 1"/>
          <p:cNvSpPr txBox="1">
            <a:spLocks/>
          </p:cNvSpPr>
          <p:nvPr userDrawn="1"/>
        </p:nvSpPr>
        <p:spPr>
          <a:xfrm>
            <a:off x="21412199" y="190500"/>
            <a:ext cx="5791201" cy="487362"/>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800" b="1" dirty="0" smtClean="0">
                <a:solidFill>
                  <a:srgbClr val="365F91"/>
                </a:solidFill>
                <a:latin typeface="Georgia" pitchFamily="18" charset="0"/>
              </a:rPr>
              <a:t>Kathryn Gonzales | Construction Management</a:t>
            </a:r>
            <a:endParaRPr lang="en-US" sz="1800" b="1" dirty="0">
              <a:solidFill>
                <a:srgbClr val="365F91"/>
              </a:solidFill>
              <a:latin typeface="Georgia" pitchFamily="18" charset="0"/>
            </a:endParaRPr>
          </a:p>
        </p:txBody>
      </p:sp>
      <p:sp>
        <p:nvSpPr>
          <p:cNvPr id="12" name="Title 1"/>
          <p:cNvSpPr txBox="1">
            <a:spLocks/>
          </p:cNvSpPr>
          <p:nvPr userDrawn="1"/>
        </p:nvSpPr>
        <p:spPr>
          <a:xfrm>
            <a:off x="228600" y="190500"/>
            <a:ext cx="8837925"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3200" b="1" dirty="0" smtClean="0">
                <a:solidFill>
                  <a:srgbClr val="365F91"/>
                </a:solidFill>
                <a:latin typeface="Georgia" pitchFamily="18" charset="0"/>
              </a:rPr>
              <a:t>HEALTH SCIENCES FACILITY III</a:t>
            </a:r>
            <a:endParaRPr lang="en-US" sz="3200" b="1" dirty="0">
              <a:solidFill>
                <a:srgbClr val="365F91"/>
              </a:solidFill>
              <a:latin typeface="Georgia" pitchFamily="18" charset="0"/>
            </a:endParaRPr>
          </a:p>
        </p:txBody>
      </p:sp>
      <p:sp>
        <p:nvSpPr>
          <p:cNvPr id="19" name="Slide Number Placeholder 5"/>
          <p:cNvSpPr>
            <a:spLocks noGrp="1"/>
          </p:cNvSpPr>
          <p:nvPr>
            <p:ph type="sldNum" sz="quarter" idx="4"/>
          </p:nvPr>
        </p:nvSpPr>
        <p:spPr>
          <a:xfrm>
            <a:off x="20955000" y="6356350"/>
            <a:ext cx="6400800" cy="365125"/>
          </a:xfrm>
          <a:prstGeom prst="rect">
            <a:avLst/>
          </a:prstGeom>
        </p:spPr>
        <p:txBody>
          <a:bodyPr vert="horz" lIns="91440" tIns="45720" rIns="91440" bIns="45720" rtlCol="0" anchor="ctr"/>
          <a:lstStyle>
            <a:lvl1pPr algn="r">
              <a:defRPr sz="1400" b="1">
                <a:solidFill>
                  <a:srgbClr val="2E3037"/>
                </a:solidFill>
                <a:latin typeface="Georgia" pitchFamily="18" charset="0"/>
              </a:defRPr>
            </a:lvl1pPr>
          </a:lstStyle>
          <a:p>
            <a:fld id="{0E5DD512-6553-4979-A14F-428CEC3A9AA2}" type="slidenum">
              <a:rPr lang="en-US" smtClean="0"/>
              <a:pPr/>
              <a:t>‹#›</a:t>
            </a:fld>
            <a:endParaRPr lang="en-US"/>
          </a:p>
        </p:txBody>
      </p:sp>
      <p:grpSp>
        <p:nvGrpSpPr>
          <p:cNvPr id="20" name="Group 19"/>
          <p:cNvGrpSpPr/>
          <p:nvPr userDrawn="1"/>
        </p:nvGrpSpPr>
        <p:grpSpPr>
          <a:xfrm rot="5400000">
            <a:off x="23118132" y="-3550825"/>
            <a:ext cx="382044" cy="8245693"/>
            <a:chOff x="724312" y="-1387518"/>
            <a:chExt cx="382044" cy="8245693"/>
          </a:xfrm>
        </p:grpSpPr>
        <p:cxnSp>
          <p:nvCxnSpPr>
            <p:cNvPr id="21" name="Shape 31"/>
            <p:cNvCxnSpPr/>
            <p:nvPr/>
          </p:nvCxnSpPr>
          <p:spPr>
            <a:xfrm rot="16200000" flipH="1">
              <a:off x="-3219023" y="2735328"/>
              <a:ext cx="8245693" cy="1"/>
            </a:xfrm>
            <a:prstGeom prst="straightConnector1">
              <a:avLst/>
            </a:prstGeom>
            <a:noFill/>
            <a:ln w="9525" cap="flat">
              <a:solidFill>
                <a:srgbClr val="999FA9"/>
              </a:solidFill>
              <a:prstDash val="solid"/>
              <a:round/>
              <a:headEnd type="none" w="lg" len="lg"/>
              <a:tailEnd type="none" w="lg" len="lg"/>
            </a:ln>
          </p:spPr>
        </p:cxnSp>
        <p:sp>
          <p:nvSpPr>
            <p:cNvPr id="22" name="Shape 32"/>
            <p:cNvSpPr/>
            <p:nvPr/>
          </p:nvSpPr>
          <p:spPr>
            <a:xfrm>
              <a:off x="724312" y="4708483"/>
              <a:ext cx="382044" cy="381000"/>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78" r:id="rId5"/>
    <p:sldLayoutId id="2147483679" r:id="rId6"/>
    <p:sldLayoutId id="2147483680" r:id="rId7"/>
    <p:sldLayoutId id="2147483685"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18" Type="http://schemas.microsoft.com/office/2007/relationships/hdphoto" Target="../media/hdphoto7.wdp"/><Relationship Id="rId3" Type="http://schemas.openxmlformats.org/officeDocument/2006/relationships/image" Target="../media/image3.pn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1.gif"/><Relationship Id="rId20"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0.jpeg"/><Relationship Id="rId10" Type="http://schemas.microsoft.com/office/2007/relationships/hdphoto" Target="../media/hdphoto5.wdp"/><Relationship Id="rId19"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6.png"/><Relationship Id="rId14"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8.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45.jp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49.png"/><Relationship Id="rId5" Type="http://schemas.microsoft.com/office/2007/relationships/hdphoto" Target="../media/hdphoto10.wdp"/><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3.png"/><Relationship Id="rId5" Type="http://schemas.microsoft.com/office/2007/relationships/hdphoto" Target="../media/hdphoto11.wdp"/><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xml"/><Relationship Id="rId5" Type="http://schemas.openxmlformats.org/officeDocument/2006/relationships/chart" Target="../charts/chart18.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74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Comparison Matrix</a:t>
            </a:r>
            <a:endParaRPr lang="en-US" b="0" dirty="0">
              <a:solidFill>
                <a:srgbClr val="365F91"/>
              </a:solidFill>
              <a:latin typeface="Georgia" pitchFamily="18" charset="0"/>
            </a:endParaRPr>
          </a:p>
        </p:txBody>
      </p:sp>
      <p:sp>
        <p:nvSpPr>
          <p:cNvPr id="3"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|Schedule</a:t>
            </a:r>
            <a:endParaRPr lang="en-US" sz="3600" b="1" dirty="0">
              <a:solidFill>
                <a:srgbClr val="777777"/>
              </a:solidFill>
              <a:latin typeface="Georgia"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2657682"/>
              </p:ext>
            </p:extLst>
          </p:nvPr>
        </p:nvGraphicFramePr>
        <p:xfrm>
          <a:off x="11658600" y="1752600"/>
          <a:ext cx="3882602" cy="1311166"/>
        </p:xfrm>
        <a:graphic>
          <a:graphicData uri="http://schemas.openxmlformats.org/drawingml/2006/table">
            <a:tbl>
              <a:tblPr firstRow="1" firstCol="1" bandRow="1"/>
              <a:tblGrid>
                <a:gridCol w="2299335"/>
                <a:gridCol w="1583267"/>
              </a:tblGrid>
              <a:tr h="0">
                <a:tc>
                  <a:txBody>
                    <a:bodyPr/>
                    <a:lstStyle/>
                    <a:p>
                      <a:pPr marL="0" marR="0" algn="r">
                        <a:spcBef>
                          <a:spcPts val="0"/>
                        </a:spcBef>
                        <a:spcAft>
                          <a:spcPts val="0"/>
                        </a:spcAft>
                      </a:pPr>
                      <a:r>
                        <a:rPr lang="en-US" sz="2000" b="1" i="1" dirty="0" smtClean="0">
                          <a:solidFill>
                            <a:srgbClr val="000000"/>
                          </a:solidFill>
                          <a:effectLst/>
                          <a:latin typeface="Georgia" panose="02040502050405020303" pitchFamily="18" charset="0"/>
                          <a:ea typeface="Times New Roman" panose="02020603050405020304" pitchFamily="18" charset="0"/>
                          <a:cs typeface="Ayuthaya"/>
                        </a:rPr>
                        <a:t>Shoring System</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lgn="r">
                        <a:spcBef>
                          <a:spcPts val="0"/>
                        </a:spcBef>
                        <a:spcAft>
                          <a:spcPts val="0"/>
                        </a:spcAft>
                      </a:pPr>
                      <a:r>
                        <a:rPr lang="en-US" sz="2000" b="1" dirty="0" smtClean="0">
                          <a:solidFill>
                            <a:srgbClr val="000000"/>
                          </a:solidFill>
                          <a:effectLst/>
                          <a:latin typeface="Georgia" panose="02040502050405020303" pitchFamily="18" charset="0"/>
                          <a:ea typeface="Times New Roman" panose="02020603050405020304" pitchFamily="18" charset="0"/>
                          <a:cs typeface="Ayuthaya"/>
                        </a:rPr>
                        <a:t>Price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r>
              <a:tr h="396766">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Pile and Lagging</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$2,130,000</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Sheet Piles</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$1,640,000</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Slurry Wall</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$3,029,810</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sp>
        <p:nvSpPr>
          <p:cNvPr id="7" name="Title 1"/>
          <p:cNvSpPr txBox="1">
            <a:spLocks/>
          </p:cNvSpPr>
          <p:nvPr/>
        </p:nvSpPr>
        <p:spPr>
          <a:xfrm>
            <a:off x="9172903" y="1295400"/>
            <a:ext cx="838200" cy="19812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|Cost</a:t>
            </a:r>
            <a:endParaRPr lang="en-US" sz="3600" b="1" dirty="0">
              <a:solidFill>
                <a:srgbClr val="777777"/>
              </a:solidFill>
              <a:latin typeface="Georgia" pitchFamily="18" charset="0"/>
            </a:endParaRPr>
          </a:p>
        </p:txBody>
      </p:sp>
      <p:grpSp>
        <p:nvGrpSpPr>
          <p:cNvPr id="15" name="Group 14"/>
          <p:cNvGrpSpPr/>
          <p:nvPr/>
        </p:nvGrpSpPr>
        <p:grpSpPr>
          <a:xfrm>
            <a:off x="9859879" y="4551076"/>
            <a:ext cx="8534400" cy="1186848"/>
            <a:chOff x="9753600" y="4680552"/>
            <a:chExt cx="8534400" cy="1186848"/>
          </a:xfrm>
        </p:grpSpPr>
        <p:pic>
          <p:nvPicPr>
            <p:cNvPr id="8" name="Picture 7"/>
            <p:cNvPicPr/>
            <p:nvPr/>
          </p:nvPicPr>
          <p:blipFill rotWithShape="1">
            <a:blip r:embed="rId2">
              <a:extLst>
                <a:ext uri="{28A0092B-C50C-407E-A947-70E740481C1C}">
                  <a14:useLocalDpi xmlns:a14="http://schemas.microsoft.com/office/drawing/2010/main" val="0"/>
                </a:ext>
              </a:extLst>
            </a:blip>
            <a:srcRect l="6244"/>
            <a:stretch/>
          </p:blipFill>
          <p:spPr>
            <a:xfrm>
              <a:off x="9753600" y="4680552"/>
              <a:ext cx="8458199" cy="1186848"/>
            </a:xfrm>
            <a:prstGeom prst="rect">
              <a:avLst/>
            </a:prstGeom>
          </p:spPr>
        </p:pic>
        <p:sp>
          <p:nvSpPr>
            <p:cNvPr id="10" name="Rectangle 9"/>
            <p:cNvSpPr/>
            <p:nvPr/>
          </p:nvSpPr>
          <p:spPr>
            <a:xfrm>
              <a:off x="12877800" y="5067300"/>
              <a:ext cx="533400" cy="114300"/>
            </a:xfrm>
            <a:prstGeom prst="rect">
              <a:avLst/>
            </a:prstGeom>
            <a:solidFill>
              <a:srgbClr val="D1D1D1"/>
            </a:solid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192000" y="5334000"/>
              <a:ext cx="533400" cy="114300"/>
            </a:xfrm>
            <a:prstGeom prst="rect">
              <a:avLst/>
            </a:prstGeom>
            <a:solidFill>
              <a:srgbClr val="D1D1D1"/>
            </a:solid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230100" y="4907066"/>
              <a:ext cx="1295400" cy="369332"/>
            </a:xfrm>
            <a:prstGeom prst="rect">
              <a:avLst/>
            </a:prstGeom>
            <a:noFill/>
          </p:spPr>
          <p:txBody>
            <a:bodyPr wrap="square" rtlCol="0">
              <a:spAutoFit/>
            </a:bodyPr>
            <a:lstStyle/>
            <a:p>
              <a:r>
                <a:rPr lang="en-US" sz="1800" b="1" dirty="0" smtClean="0">
                  <a:latin typeface="Georgia" pitchFamily="18" charset="0"/>
                </a:rPr>
                <a:t>114 Days</a:t>
              </a:r>
              <a:endParaRPr lang="en-US" sz="1800" b="1" dirty="0">
                <a:latin typeface="Georgia" pitchFamily="18" charset="0"/>
              </a:endParaRPr>
            </a:p>
          </p:txBody>
        </p:sp>
        <p:sp>
          <p:nvSpPr>
            <p:cNvPr id="12" name="Rectangle 11"/>
            <p:cNvSpPr/>
            <p:nvPr/>
          </p:nvSpPr>
          <p:spPr>
            <a:xfrm>
              <a:off x="17562394" y="5562600"/>
              <a:ext cx="533400" cy="114300"/>
            </a:xfrm>
            <a:prstGeom prst="rect">
              <a:avLst/>
            </a:prstGeom>
            <a:solidFill>
              <a:srgbClr val="D1D1D1"/>
            </a:solid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582400" y="5193268"/>
              <a:ext cx="1295400" cy="369332"/>
            </a:xfrm>
            <a:prstGeom prst="rect">
              <a:avLst/>
            </a:prstGeom>
            <a:noFill/>
          </p:spPr>
          <p:txBody>
            <a:bodyPr wrap="square" rtlCol="0">
              <a:spAutoFit/>
            </a:bodyPr>
            <a:lstStyle/>
            <a:p>
              <a:r>
                <a:rPr lang="en-US" sz="1800" b="1" dirty="0" smtClean="0">
                  <a:latin typeface="Georgia" pitchFamily="18" charset="0"/>
                </a:rPr>
                <a:t>90 Days</a:t>
              </a:r>
              <a:endParaRPr lang="en-US" sz="1800" b="1" dirty="0">
                <a:latin typeface="Georgia" pitchFamily="18" charset="0"/>
              </a:endParaRPr>
            </a:p>
          </p:txBody>
        </p:sp>
        <p:sp>
          <p:nvSpPr>
            <p:cNvPr id="14" name="TextBox 13"/>
            <p:cNvSpPr txBox="1"/>
            <p:nvPr/>
          </p:nvSpPr>
          <p:spPr>
            <a:xfrm>
              <a:off x="16992600" y="5400944"/>
              <a:ext cx="1295400" cy="369332"/>
            </a:xfrm>
            <a:prstGeom prst="rect">
              <a:avLst/>
            </a:prstGeom>
            <a:noFill/>
          </p:spPr>
          <p:txBody>
            <a:bodyPr wrap="square" rtlCol="0">
              <a:spAutoFit/>
            </a:bodyPr>
            <a:lstStyle/>
            <a:p>
              <a:r>
                <a:rPr lang="en-US" sz="1800" b="1" dirty="0" smtClean="0">
                  <a:latin typeface="Georgia" pitchFamily="18" charset="0"/>
                </a:rPr>
                <a:t>363 Days</a:t>
              </a:r>
              <a:endParaRPr lang="en-US" sz="1800" b="1" dirty="0">
                <a:latin typeface="Georgia" pitchFamily="18" charset="0"/>
              </a:endParaRPr>
            </a:p>
          </p:txBody>
        </p:sp>
      </p:grpSp>
      <p:sp>
        <p:nvSpPr>
          <p:cNvPr id="18" name="Title 1"/>
          <p:cNvSpPr txBox="1">
            <a:spLocks/>
          </p:cNvSpPr>
          <p:nvPr/>
        </p:nvSpPr>
        <p:spPr>
          <a:xfrm>
            <a:off x="18288000" y="990600"/>
            <a:ext cx="838200" cy="52578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|Recommendations</a:t>
            </a:r>
            <a:endParaRPr lang="en-US" sz="3600" b="1" dirty="0">
              <a:solidFill>
                <a:srgbClr val="777777"/>
              </a:solidFill>
              <a:latin typeface="Georgia" pitchFamily="18" charset="0"/>
            </a:endParaRPr>
          </a:p>
        </p:txBody>
      </p:sp>
      <p:graphicFrame>
        <p:nvGraphicFramePr>
          <p:cNvPr id="35" name="Table 34"/>
          <p:cNvGraphicFramePr>
            <a:graphicFrameLocks noGrp="1"/>
          </p:cNvGraphicFramePr>
          <p:nvPr>
            <p:extLst>
              <p:ext uri="{D42A27DB-BD31-4B8C-83A1-F6EECF244321}">
                <p14:modId xmlns:p14="http://schemas.microsoft.com/office/powerpoint/2010/main" val="3367854975"/>
              </p:ext>
            </p:extLst>
          </p:nvPr>
        </p:nvGraphicFramePr>
        <p:xfrm>
          <a:off x="19888200" y="2819400"/>
          <a:ext cx="6248400" cy="1828800"/>
        </p:xfrm>
        <a:graphic>
          <a:graphicData uri="http://schemas.openxmlformats.org/drawingml/2006/table">
            <a:tbl>
              <a:tblPr firstRow="1" firstCol="1" bandRow="1"/>
              <a:tblGrid>
                <a:gridCol w="2133600"/>
                <a:gridCol w="1371600"/>
                <a:gridCol w="1295400"/>
                <a:gridCol w="1447800"/>
              </a:tblGrid>
              <a:tr h="0">
                <a:tc>
                  <a:txBody>
                    <a:bodyPr/>
                    <a:lstStyle/>
                    <a:p>
                      <a:pPr marL="0" marR="0" algn="r">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smtClean="0">
                          <a:solidFill>
                            <a:srgbClr val="000000"/>
                          </a:solidFill>
                          <a:effectLst/>
                          <a:latin typeface="Georgia" panose="02040502050405020303" pitchFamily="18" charset="0"/>
                          <a:ea typeface="Times New Roman" panose="02020603050405020304" pitchFamily="18" charset="0"/>
                          <a:cs typeface="Ayuthaya"/>
                        </a:rPr>
                        <a:t>Pile and Lagging</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smtClean="0">
                          <a:solidFill>
                            <a:srgbClr val="000000"/>
                          </a:solidFill>
                          <a:effectLst/>
                          <a:latin typeface="Georgia" panose="02040502050405020303" pitchFamily="18" charset="0"/>
                          <a:ea typeface="Times New Roman" panose="02020603050405020304" pitchFamily="18" charset="0"/>
                          <a:cs typeface="Ayuthaya"/>
                        </a:rPr>
                        <a:t>Sheet</a:t>
                      </a:r>
                      <a:r>
                        <a:rPr lang="en-US" sz="2000" b="1" baseline="0" dirty="0" smtClean="0">
                          <a:solidFill>
                            <a:srgbClr val="000000"/>
                          </a:solidFill>
                          <a:effectLst/>
                          <a:latin typeface="Georgia" panose="02040502050405020303" pitchFamily="18" charset="0"/>
                          <a:ea typeface="Times New Roman" panose="02020603050405020304" pitchFamily="18" charset="0"/>
                          <a:cs typeface="Ayuthaya"/>
                        </a:rPr>
                        <a:t> Piles</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000" b="1" kern="1200" baseline="0" dirty="0" smtClean="0">
                          <a:solidFill>
                            <a:srgbClr val="000000"/>
                          </a:solidFill>
                          <a:effectLst/>
                          <a:latin typeface="Georgia" panose="02040502050405020303" pitchFamily="18" charset="0"/>
                          <a:ea typeface="Times New Roman" panose="02020603050405020304" pitchFamily="18" charset="0"/>
                          <a:cs typeface="Ayuthaya"/>
                        </a:rPr>
                        <a:t>Slurry Wall</a:t>
                      </a:r>
                      <a:endParaRPr lang="en-US" sz="2000" b="1" kern="1200" baseline="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Availability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Constructability</a:t>
                      </a: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Cost</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kern="1200" baseline="0" dirty="0" smtClean="0">
                          <a:solidFill>
                            <a:srgbClr val="000000"/>
                          </a:solidFill>
                          <a:effectLst/>
                          <a:latin typeface="Georgia" panose="02040502050405020303" pitchFamily="18" charset="0"/>
                          <a:ea typeface="Times New Roman" panose="02020603050405020304" pitchFamily="18" charset="0"/>
                          <a:cs typeface="Ayuthaya"/>
                        </a:rPr>
                        <a:t>Schedule</a:t>
                      </a:r>
                      <a:endParaRPr lang="en-US" sz="2000" i="1" kern="1200" baseline="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a:t>
                      </a:r>
                      <a:endParaRPr lang="en-US" sz="2000" dirty="0" smtClean="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endParaRPr lang="en-US" sz="2000" kern="12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r>
            </a:tbl>
          </a:graphicData>
        </a:graphic>
      </p:graphicFrame>
      <p:sp>
        <p:nvSpPr>
          <p:cNvPr id="36" name="TextBox 35"/>
          <p:cNvSpPr txBox="1"/>
          <p:nvPr/>
        </p:nvSpPr>
        <p:spPr>
          <a:xfrm>
            <a:off x="21717000" y="1563865"/>
            <a:ext cx="3429000" cy="954107"/>
          </a:xfrm>
          <a:prstGeom prst="rect">
            <a:avLst/>
          </a:prstGeom>
          <a:noFill/>
        </p:spPr>
        <p:txBody>
          <a:bodyPr wrap="square" rtlCol="0">
            <a:spAutoFit/>
          </a:bodyPr>
          <a:lstStyle/>
          <a:p>
            <a:r>
              <a:rPr lang="en-US" sz="2800" dirty="0" smtClean="0">
                <a:solidFill>
                  <a:srgbClr val="00B050"/>
                </a:solidFill>
              </a:rPr>
              <a:t>Sheet Piles Recommended </a:t>
            </a:r>
            <a:r>
              <a:rPr lang="en-US" sz="2800" dirty="0" smtClean="0">
                <a:solidFill>
                  <a:srgbClr val="00B050"/>
                </a:solidFill>
                <a:latin typeface="Adobe Pi Std"/>
              </a:rPr>
              <a:t>✔</a:t>
            </a:r>
            <a:endParaRPr lang="en-US" sz="2800" dirty="0">
              <a:solidFill>
                <a:srgbClr val="00B050"/>
              </a:solidFill>
            </a:endParaRPr>
          </a:p>
        </p:txBody>
      </p:sp>
    </p:spTree>
    <p:extLst>
      <p:ext uri="{BB962C8B-B14F-4D97-AF65-F5344CB8AC3E}">
        <p14:creationId xmlns:p14="http://schemas.microsoft.com/office/powerpoint/2010/main" val="279792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2 | Motivation</a:t>
            </a:r>
            <a:endParaRPr lang="en-US" b="0" dirty="0">
              <a:solidFill>
                <a:srgbClr val="365F91"/>
              </a:solidFill>
              <a:latin typeface="Georgia" pitchFamily="18" charset="0"/>
            </a:endParaRPr>
          </a:p>
        </p:txBody>
      </p:sp>
      <p:sp>
        <p:nvSpPr>
          <p:cNvPr id="3" name="TextBox 2"/>
          <p:cNvSpPr txBox="1"/>
          <p:nvPr/>
        </p:nvSpPr>
        <p:spPr>
          <a:xfrm>
            <a:off x="10544503" y="2723282"/>
            <a:ext cx="6019800" cy="1200329"/>
          </a:xfrm>
          <a:prstGeom prst="rect">
            <a:avLst/>
          </a:prstGeom>
          <a:noFill/>
        </p:spPr>
        <p:txBody>
          <a:bodyPr wrap="square" rtlCol="0">
            <a:spAutoFit/>
          </a:bodyPr>
          <a:lstStyle/>
          <a:p>
            <a:pPr algn="ctr"/>
            <a:r>
              <a:rPr lang="en-US" sz="2400" b="1" dirty="0" smtClean="0">
                <a:solidFill>
                  <a:srgbClr val="365F91"/>
                </a:solidFill>
                <a:latin typeface="Georgia" pitchFamily="18" charset="0"/>
              </a:rPr>
              <a:t>Question: What are the drivers of motivation and how does that correlate with team performance?</a:t>
            </a:r>
          </a:p>
        </p:txBody>
      </p:sp>
      <p:grpSp>
        <p:nvGrpSpPr>
          <p:cNvPr id="12" name="Group 11"/>
          <p:cNvGrpSpPr/>
          <p:nvPr/>
        </p:nvGrpSpPr>
        <p:grpSpPr>
          <a:xfrm>
            <a:off x="9372600" y="2841530"/>
            <a:ext cx="1306200" cy="4024570"/>
            <a:chOff x="9372600" y="2841530"/>
            <a:chExt cx="1306200" cy="4024570"/>
          </a:xfrm>
        </p:grpSpPr>
        <p:cxnSp>
          <p:nvCxnSpPr>
            <p:cNvPr id="9" name="Shape 31"/>
            <p:cNvCxnSpPr>
              <a:stCxn id="5" idx="4"/>
            </p:cNvCxnSpPr>
            <p:nvPr/>
          </p:nvCxnSpPr>
          <p:spPr>
            <a:xfrm>
              <a:off x="10044000" y="3703507"/>
              <a:ext cx="14400" cy="3162593"/>
            </a:xfrm>
            <a:prstGeom prst="straightConnector1">
              <a:avLst/>
            </a:prstGeom>
            <a:noFill/>
            <a:ln w="9525" cap="flat">
              <a:solidFill>
                <a:srgbClr val="999FA9"/>
              </a:solidFill>
              <a:prstDash val="solid"/>
              <a:round/>
              <a:headEnd type="none" w="lg" len="lg"/>
              <a:tailEnd type="none" w="lg" len="lg"/>
            </a:ln>
          </p:spPr>
        </p:cxnSp>
        <p:grpSp>
          <p:nvGrpSpPr>
            <p:cNvPr id="4" name="Group 3"/>
            <p:cNvGrpSpPr/>
            <p:nvPr/>
          </p:nvGrpSpPr>
          <p:grpSpPr>
            <a:xfrm>
              <a:off x="9372600" y="2841530"/>
              <a:ext cx="1306200" cy="871499"/>
              <a:chOff x="18560100" y="2333996"/>
              <a:chExt cx="1306200" cy="871499"/>
            </a:xfrm>
          </p:grpSpPr>
          <p:sp>
            <p:nvSpPr>
              <p:cNvPr id="5" name="Shape 19"/>
              <p:cNvSpPr/>
              <p:nvPr/>
            </p:nvSpPr>
            <p:spPr>
              <a:xfrm>
                <a:off x="18821400" y="2375773"/>
                <a:ext cx="820200" cy="8202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 name="Shape 20"/>
              <p:cNvSpPr txBox="1"/>
              <p:nvPr/>
            </p:nvSpPr>
            <p:spPr>
              <a:xfrm>
                <a:off x="18560100" y="2333996"/>
                <a:ext cx="1306200" cy="871499"/>
              </a:xfrm>
              <a:prstGeom prst="rect">
                <a:avLst/>
              </a:prstGeom>
              <a:noFill/>
              <a:ln>
                <a:noFill/>
              </a:ln>
            </p:spPr>
            <p:txBody>
              <a:bodyPr lIns="91425" tIns="91425" rIns="91425" bIns="91425" anchor="t" anchorCtr="0">
                <a:noAutofit/>
              </a:bodyPr>
              <a:lstStyle/>
              <a:p>
                <a:pPr lvl="0" algn="ctr" rtl="0">
                  <a:spcBef>
                    <a:spcPts val="0"/>
                  </a:spcBef>
                  <a:buNone/>
                </a:pPr>
                <a:r>
                  <a:rPr lang="en" sz="4800" b="1" dirty="0">
                    <a:solidFill>
                      <a:srgbClr val="3DB5AF"/>
                    </a:solidFill>
                    <a:latin typeface="Quicksand"/>
                    <a:ea typeface="Quicksand"/>
                    <a:cs typeface="Quicksand"/>
                    <a:sym typeface="Quicksand"/>
                  </a:rPr>
                  <a:t>?</a:t>
                </a:r>
              </a:p>
            </p:txBody>
          </p:sp>
        </p:grpSp>
      </p:grpSp>
      <p:sp>
        <p:nvSpPr>
          <p:cNvPr id="7" name="TextBox 6"/>
          <p:cNvSpPr txBox="1"/>
          <p:nvPr/>
        </p:nvSpPr>
        <p:spPr>
          <a:xfrm>
            <a:off x="10706100" y="4419600"/>
            <a:ext cx="6019800" cy="1107996"/>
          </a:xfrm>
          <a:prstGeom prst="rect">
            <a:avLst/>
          </a:prstGeom>
          <a:noFill/>
        </p:spPr>
        <p:txBody>
          <a:bodyPr wrap="square" rtlCol="0">
            <a:spAutoFit/>
          </a:bodyPr>
          <a:lstStyle/>
          <a:p>
            <a:pPr algn="ctr"/>
            <a:r>
              <a:rPr lang="en-US" dirty="0" smtClean="0">
                <a:solidFill>
                  <a:srgbClr val="365F91"/>
                </a:solidFill>
                <a:latin typeface="Georgia" pitchFamily="18" charset="0"/>
              </a:rPr>
              <a:t>Audience</a:t>
            </a:r>
            <a:r>
              <a:rPr lang="en-US" dirty="0">
                <a:solidFill>
                  <a:srgbClr val="365F91"/>
                </a:solidFill>
                <a:latin typeface="Georgia" pitchFamily="18" charset="0"/>
              </a:rPr>
              <a:t>: Construction </a:t>
            </a:r>
            <a:r>
              <a:rPr lang="en-US" dirty="0" smtClean="0">
                <a:solidFill>
                  <a:srgbClr val="365F91"/>
                </a:solidFill>
                <a:latin typeface="Georgia" pitchFamily="18" charset="0"/>
              </a:rPr>
              <a:t>Managers</a:t>
            </a:r>
          </a:p>
          <a:p>
            <a:pPr algn="ctr"/>
            <a:endParaRPr lang="en-US" dirty="0" smtClean="0">
              <a:solidFill>
                <a:srgbClr val="365F91"/>
              </a:solidFill>
              <a:latin typeface="Georgia" pitchFamily="18" charset="0"/>
            </a:endParaRPr>
          </a:p>
          <a:p>
            <a:pPr algn="ctr"/>
            <a:r>
              <a:rPr lang="en-US" dirty="0" smtClean="0">
                <a:solidFill>
                  <a:srgbClr val="365F91"/>
                </a:solidFill>
                <a:latin typeface="Georgia" pitchFamily="18" charset="0"/>
              </a:rPr>
              <a:t>Method: Literature review and industry survey</a:t>
            </a:r>
            <a:endParaRPr lang="en-US" dirty="0">
              <a:solidFill>
                <a:srgbClr val="365F91"/>
              </a:solidFill>
              <a:latin typeface="Georgia" pitchFamily="18" charset="0"/>
            </a:endParaRPr>
          </a:p>
        </p:txBody>
      </p:sp>
    </p:spTree>
    <p:extLst>
      <p:ext uri="{BB962C8B-B14F-4D97-AF65-F5344CB8AC3E}">
        <p14:creationId xmlns:p14="http://schemas.microsoft.com/office/powerpoint/2010/main" val="311947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3198331"/>
              </p:ext>
            </p:extLst>
          </p:nvPr>
        </p:nvGraphicFramePr>
        <p:xfrm>
          <a:off x="9906000" y="1676400"/>
          <a:ext cx="7620000" cy="2286000"/>
        </p:xfrm>
        <a:graphic>
          <a:graphicData uri="http://schemas.openxmlformats.org/drawingml/2006/table">
            <a:tbl>
              <a:tblPr firstRow="1" firstCol="1" bandRow="1"/>
              <a:tblGrid>
                <a:gridCol w="3733800"/>
                <a:gridCol w="3886200"/>
              </a:tblGrid>
              <a:tr h="38100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respectabl</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e leader</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Negative consequences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Formal recognition</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Team reputation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Promotional</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 opportunities</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Negative feedback</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Time off</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An</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 unmotivated team leader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challenging project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The team</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Money</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When believe in the cause</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complex project</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38955130"/>
              </p:ext>
            </p:extLst>
          </p:nvPr>
        </p:nvGraphicFramePr>
        <p:xfrm>
          <a:off x="9829800" y="4495800"/>
          <a:ext cx="8305801" cy="304800"/>
        </p:xfrm>
        <a:graphic>
          <a:graphicData uri="http://schemas.openxmlformats.org/drawingml/2006/table">
            <a:tbl>
              <a:tblPr firstRow="1" firstCol="1" bandRow="1">
                <a:tableStyleId>{3B4B98B0-60AC-42C2-AFA5-B58CD77FA1E5}</a:tableStyleId>
              </a:tblPr>
              <a:tblGrid>
                <a:gridCol w="1385643"/>
                <a:gridCol w="1530652"/>
                <a:gridCol w="1522596"/>
                <a:gridCol w="1691773"/>
                <a:gridCol w="2175137"/>
              </a:tblGrid>
              <a:tr h="227330">
                <a:tc>
                  <a:txBody>
                    <a:bodyPr/>
                    <a:lstStyle/>
                    <a:p>
                      <a:pPr marL="0" marR="0" algn="ctr">
                        <a:spcBef>
                          <a:spcPts val="0"/>
                        </a:spcBef>
                        <a:spcAft>
                          <a:spcPts val="0"/>
                        </a:spcAft>
                      </a:pPr>
                      <a:r>
                        <a:rPr lang="en-US" sz="2000" dirty="0">
                          <a:effectLst/>
                        </a:rPr>
                        <a:t>Not at All</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Very Little</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Somewhat</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Significantly</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Very Significantly</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bl>
          </a:graphicData>
        </a:graphic>
      </p:graphicFrame>
      <p:sp>
        <p:nvSpPr>
          <p:cNvPr id="19" name="Title 1"/>
          <p:cNvSpPr txBox="1">
            <a:spLocks/>
          </p:cNvSpPr>
          <p:nvPr/>
        </p:nvSpPr>
        <p:spPr>
          <a:xfrm>
            <a:off x="9144000" y="762000"/>
            <a:ext cx="838200" cy="5486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|Drivers of Motivation</a:t>
            </a:r>
            <a:endParaRPr lang="en-US" sz="3600" b="1" dirty="0">
              <a:solidFill>
                <a:srgbClr val="777777"/>
              </a:solidFill>
              <a:latin typeface="Georgia" pitchFamily="18" charset="0"/>
            </a:endParaRPr>
          </a:p>
        </p:txBody>
      </p:sp>
    </p:spTree>
    <p:extLst>
      <p:ext uri="{BB962C8B-B14F-4D97-AF65-F5344CB8AC3E}">
        <p14:creationId xmlns:p14="http://schemas.microsoft.com/office/powerpoint/2010/main" val="1926924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10768735"/>
              </p:ext>
            </p:extLst>
          </p:nvPr>
        </p:nvGraphicFramePr>
        <p:xfrm>
          <a:off x="9906000" y="1676400"/>
          <a:ext cx="7620000" cy="2286000"/>
        </p:xfrm>
        <a:graphic>
          <a:graphicData uri="http://schemas.openxmlformats.org/drawingml/2006/table">
            <a:tbl>
              <a:tblPr firstRow="1" firstCol="1" bandRow="1"/>
              <a:tblGrid>
                <a:gridCol w="3733800"/>
                <a:gridCol w="3886200"/>
              </a:tblGrid>
              <a:tr h="38100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respectabl</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e leader</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Negative consequences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Formal recognition</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Team reputation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Promotional</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 opportunities</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Negative feedback</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Time off</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An</a:t>
                      </a:r>
                      <a:r>
                        <a:rPr lang="en-US" sz="2000" baseline="0" dirty="0" smtClean="0">
                          <a:solidFill>
                            <a:srgbClr val="365F91"/>
                          </a:solidFill>
                          <a:effectLst/>
                          <a:latin typeface="Georgia" panose="02040502050405020303" pitchFamily="18" charset="0"/>
                          <a:ea typeface="Times New Roman" panose="02020603050405020304" pitchFamily="18" charset="0"/>
                          <a:cs typeface="Ayuthaya"/>
                        </a:rPr>
                        <a:t> unmotivated team leader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challenging project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The team</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Money</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When believe in the cause</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000" dirty="0" smtClean="0">
                          <a:solidFill>
                            <a:srgbClr val="365F91"/>
                          </a:solidFill>
                          <a:effectLst/>
                          <a:latin typeface="Georgia" panose="02040502050405020303" pitchFamily="18" charset="0"/>
                          <a:ea typeface="Times New Roman" panose="02020603050405020304" pitchFamily="18" charset="0"/>
                          <a:cs typeface="Ayuthaya"/>
                        </a:rPr>
                        <a:t>A complex project</a:t>
                      </a: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20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49809275"/>
              </p:ext>
            </p:extLst>
          </p:nvPr>
        </p:nvGraphicFramePr>
        <p:xfrm>
          <a:off x="9829800" y="4495800"/>
          <a:ext cx="8305801" cy="304800"/>
        </p:xfrm>
        <a:graphic>
          <a:graphicData uri="http://schemas.openxmlformats.org/drawingml/2006/table">
            <a:tbl>
              <a:tblPr firstRow="1" firstCol="1" bandRow="1">
                <a:tableStyleId>{3B4B98B0-60AC-42C2-AFA5-B58CD77FA1E5}</a:tableStyleId>
              </a:tblPr>
              <a:tblGrid>
                <a:gridCol w="1385643"/>
                <a:gridCol w="1530652"/>
                <a:gridCol w="1522596"/>
                <a:gridCol w="1691773"/>
                <a:gridCol w="2175137"/>
              </a:tblGrid>
              <a:tr h="227330">
                <a:tc>
                  <a:txBody>
                    <a:bodyPr/>
                    <a:lstStyle/>
                    <a:p>
                      <a:pPr marL="0" marR="0" algn="ctr">
                        <a:spcBef>
                          <a:spcPts val="0"/>
                        </a:spcBef>
                        <a:spcAft>
                          <a:spcPts val="0"/>
                        </a:spcAft>
                      </a:pPr>
                      <a:r>
                        <a:rPr lang="en-US" sz="2000" dirty="0">
                          <a:effectLst/>
                        </a:rPr>
                        <a:t>Not at All</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Very Little</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Somewhat</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Significantly</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ctr">
                        <a:spcBef>
                          <a:spcPts val="0"/>
                        </a:spcBef>
                        <a:spcAft>
                          <a:spcPts val="0"/>
                        </a:spcAft>
                      </a:pPr>
                      <a:r>
                        <a:rPr lang="en-US" sz="2000" dirty="0">
                          <a:effectLst/>
                        </a:rPr>
                        <a:t>Very Significantly</a:t>
                      </a:r>
                      <a:endParaRPr lang="en-US" sz="2000" dirty="0">
                        <a:solidFill>
                          <a:srgbClr val="000000"/>
                        </a:solidFill>
                        <a:effectLst/>
                        <a:latin typeface="Georgia"/>
                        <a:ea typeface="Times New Roman"/>
                        <a:cs typeface="Ayuthaya"/>
                      </a:endParaRPr>
                    </a:p>
                  </a:txBody>
                  <a:tcPr marL="68580" marR="68580" marT="0" marB="0" anchor="ct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353625641"/>
              </p:ext>
            </p:extLst>
          </p:nvPr>
        </p:nvGraphicFramePr>
        <p:xfrm>
          <a:off x="18440400" y="990600"/>
          <a:ext cx="8839200" cy="5486400"/>
        </p:xfrm>
        <a:graphic>
          <a:graphicData uri="http://schemas.openxmlformats.org/drawingml/2006/table">
            <a:tbl>
              <a:tblPr firstRow="1" firstCol="1" bandRow="1">
                <a:tableStyleId>{3B4B98B0-60AC-42C2-AFA5-B58CD77FA1E5}</a:tableStyleId>
              </a:tblPr>
              <a:tblGrid>
                <a:gridCol w="2676737"/>
                <a:gridCol w="1438063"/>
                <a:gridCol w="3036916"/>
                <a:gridCol w="1687484"/>
              </a:tblGrid>
              <a:tr h="336550">
                <a:tc>
                  <a:txBody>
                    <a:bodyPr/>
                    <a:lstStyle/>
                    <a:p>
                      <a:pPr marL="0" marR="0" algn="ctr">
                        <a:spcBef>
                          <a:spcPts val="0"/>
                        </a:spcBef>
                        <a:spcAft>
                          <a:spcPts val="0"/>
                        </a:spcAft>
                      </a:pPr>
                      <a:r>
                        <a:rPr lang="en-US" sz="1800" dirty="0">
                          <a:effectLst/>
                          <a:latin typeface="Georgia" pitchFamily="18" charset="0"/>
                        </a:rPr>
                        <a:t>Driver</a:t>
                      </a:r>
                      <a:endParaRPr lang="en-US" sz="1800" dirty="0">
                        <a:solidFill>
                          <a:srgbClr val="000000"/>
                        </a:solidFill>
                        <a:effectLst/>
                        <a:latin typeface="Georgia" pitchFamily="18" charset="0"/>
                        <a:ea typeface="Times New Roman"/>
                        <a:cs typeface="Ayuthaya"/>
                      </a:endParaRPr>
                    </a:p>
                  </a:txBody>
                  <a:tcPr marL="68580" marR="68580" marT="0" marB="0" anchor="ctr"/>
                </a:tc>
                <a:tc>
                  <a:txBody>
                    <a:bodyPr/>
                    <a:lstStyle/>
                    <a:p>
                      <a:pPr marL="0" marR="0" algn="ctr">
                        <a:spcBef>
                          <a:spcPts val="0"/>
                        </a:spcBef>
                        <a:spcAft>
                          <a:spcPts val="0"/>
                        </a:spcAft>
                      </a:pPr>
                      <a:r>
                        <a:rPr lang="en-US" sz="1800" dirty="0">
                          <a:effectLst/>
                          <a:latin typeface="Georgia" pitchFamily="18" charset="0"/>
                        </a:rPr>
                        <a:t>% Significant</a:t>
                      </a:r>
                      <a:endParaRPr lang="en-US" sz="1800" dirty="0">
                        <a:solidFill>
                          <a:srgbClr val="000000"/>
                        </a:solidFill>
                        <a:effectLst/>
                        <a:latin typeface="Georgia" pitchFamily="18" charset="0"/>
                        <a:ea typeface="Times New Roman"/>
                        <a:cs typeface="Ayuthaya"/>
                      </a:endParaRPr>
                    </a:p>
                  </a:txBody>
                  <a:tcPr marL="68580" marR="68580" marT="0" marB="0" anchor="ctr"/>
                </a:tc>
                <a:tc>
                  <a:txBody>
                    <a:bodyPr/>
                    <a:lstStyle/>
                    <a:p>
                      <a:pPr marL="0" marR="0" algn="ctr">
                        <a:spcBef>
                          <a:spcPts val="0"/>
                        </a:spcBef>
                        <a:spcAft>
                          <a:spcPts val="0"/>
                        </a:spcAft>
                      </a:pPr>
                      <a:r>
                        <a:rPr lang="en-US" sz="1800" dirty="0">
                          <a:effectLst/>
                          <a:latin typeface="Georgia" pitchFamily="18" charset="0"/>
                        </a:rPr>
                        <a:t>Driver</a:t>
                      </a:r>
                      <a:endParaRPr lang="en-US" sz="1800" dirty="0">
                        <a:solidFill>
                          <a:srgbClr val="000000"/>
                        </a:solidFill>
                        <a:effectLst/>
                        <a:latin typeface="Georgia" pitchFamily="18" charset="0"/>
                        <a:ea typeface="Times New Roman"/>
                        <a:cs typeface="Ayuthaya"/>
                      </a:endParaRPr>
                    </a:p>
                  </a:txBody>
                  <a:tcPr marL="68580" marR="68580" marT="0" marB="0" anchor="ctr"/>
                </a:tc>
                <a:tc>
                  <a:txBody>
                    <a:bodyPr/>
                    <a:lstStyle/>
                    <a:p>
                      <a:pPr marL="0" marR="0" algn="ctr">
                        <a:spcBef>
                          <a:spcPts val="0"/>
                        </a:spcBef>
                        <a:spcAft>
                          <a:spcPts val="0"/>
                        </a:spcAft>
                      </a:pPr>
                      <a:r>
                        <a:rPr lang="en-US" sz="1800" dirty="0">
                          <a:effectLst/>
                          <a:latin typeface="Georgia" pitchFamily="18" charset="0"/>
                        </a:rPr>
                        <a:t>% Insignificant</a:t>
                      </a:r>
                      <a:endParaRPr lang="en-US" sz="1800" dirty="0">
                        <a:solidFill>
                          <a:srgbClr val="000000"/>
                        </a:solidFill>
                        <a:effectLst/>
                        <a:latin typeface="Georgia" pitchFamily="18" charset="0"/>
                        <a:ea typeface="Times New Roman"/>
                        <a:cs typeface="Ayuthaya"/>
                      </a:endParaRPr>
                    </a:p>
                  </a:txBody>
                  <a:tcPr marL="68580" marR="68580" marT="0" marB="0" anchor="ctr"/>
                </a:tc>
              </a:tr>
              <a:tr h="0">
                <a:tc>
                  <a:txBody>
                    <a:bodyPr/>
                    <a:lstStyle/>
                    <a:p>
                      <a:pPr marL="0" marR="0">
                        <a:spcBef>
                          <a:spcPts val="0"/>
                        </a:spcBef>
                        <a:spcAft>
                          <a:spcPts val="0"/>
                        </a:spcAft>
                      </a:pPr>
                      <a:r>
                        <a:rPr lang="en-US" sz="1800" b="0" dirty="0">
                          <a:effectLst/>
                          <a:latin typeface="Georgia" pitchFamily="18" charset="0"/>
                        </a:rPr>
                        <a:t>Believe in Cause</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100</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a:effectLst/>
                          <a:latin typeface="Georgia" pitchFamily="18" charset="0"/>
                        </a:rPr>
                        <a:t>Unmotivated Team Member</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60</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Respectable Leader</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97</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Negative </a:t>
                      </a:r>
                      <a:r>
                        <a:rPr lang="en-US" sz="1800" dirty="0" smtClean="0">
                          <a:effectLst/>
                          <a:latin typeface="Georgia" pitchFamily="18" charset="0"/>
                        </a:rPr>
                        <a:t>Consequences</a:t>
                      </a:r>
                      <a:endParaRPr lang="en-US" sz="1800" dirty="0">
                        <a:effectLst/>
                        <a:latin typeface="Georgia" pitchFamily="18" charset="0"/>
                      </a:endParaRPr>
                    </a:p>
                  </a:txBody>
                  <a:tcPr marL="68580" marR="68580" marT="0" marB="0"/>
                </a:tc>
                <a:tc>
                  <a:txBody>
                    <a:bodyPr/>
                    <a:lstStyle/>
                    <a:p>
                      <a:pPr marL="0" marR="0" algn="ctr">
                        <a:spcBef>
                          <a:spcPts val="0"/>
                        </a:spcBef>
                        <a:spcAft>
                          <a:spcPts val="0"/>
                        </a:spcAft>
                      </a:pPr>
                      <a:r>
                        <a:rPr lang="en-US" sz="1800">
                          <a:effectLst/>
                          <a:latin typeface="Georgia" pitchFamily="18" charset="0"/>
                        </a:rPr>
                        <a:t>43</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A Challenging Project</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83</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Negative Feedback</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27</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Team reputation</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80</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Time Off</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20</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Assuming Leadership Position</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77</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smtClean="0">
                          <a:effectLst/>
                          <a:latin typeface="Georgia" pitchFamily="18" charset="0"/>
                        </a:rPr>
                        <a:t>Formal </a:t>
                      </a:r>
                      <a:r>
                        <a:rPr lang="en-US" sz="1800" dirty="0">
                          <a:effectLst/>
                          <a:latin typeface="Georgia" pitchFamily="18" charset="0"/>
                        </a:rPr>
                        <a:t>Recognition</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7</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A Complex Project</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73</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Promotional Opportunities</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7</a:t>
                      </a:r>
                      <a:endParaRPr lang="en-US" sz="18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The Team</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63</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Team Reputation</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7</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Promotional Opportunities</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60</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tabLst>
                          <a:tab pos="955040" algn="l"/>
                        </a:tabLst>
                      </a:pPr>
                      <a:r>
                        <a:rPr lang="en-US" sz="1800" dirty="0">
                          <a:effectLst/>
                          <a:latin typeface="Georgia" pitchFamily="18" charset="0"/>
                        </a:rPr>
                        <a:t>Money</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3</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a:effectLst/>
                          <a:latin typeface="Georgia" pitchFamily="18" charset="0"/>
                        </a:rPr>
                        <a:t>Money</a:t>
                      </a:r>
                      <a:endParaRPr lang="en-US" sz="1800" b="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57</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A Complex Project</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3</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Time Off</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53</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a:effectLst/>
                          <a:latin typeface="Georgia" pitchFamily="18" charset="0"/>
                        </a:rPr>
                        <a:t>The Team</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3</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Formal Recognition</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50</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a:effectLst/>
                          <a:latin typeface="Georgia" pitchFamily="18" charset="0"/>
                        </a:rPr>
                        <a:t>Respectable Leader</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0</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Negative Consequences</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37</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dirty="0">
                          <a:effectLst/>
                          <a:latin typeface="Georgia" pitchFamily="18" charset="0"/>
                        </a:rPr>
                        <a:t>A Challenging Project</a:t>
                      </a:r>
                      <a:endParaRPr lang="en-US" sz="18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0</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Negative Feedback</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27</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a:effectLst/>
                          <a:latin typeface="Georgia" pitchFamily="18" charset="0"/>
                        </a:rPr>
                        <a:t>Assuming Leadership Position</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0</a:t>
                      </a:r>
                      <a:endParaRPr lang="en-US" sz="18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1800" b="0" dirty="0">
                          <a:effectLst/>
                          <a:latin typeface="Georgia" pitchFamily="18" charset="0"/>
                        </a:rPr>
                        <a:t>Unmotivated Team Member</a:t>
                      </a:r>
                      <a:endParaRPr lang="en-US" sz="1800" b="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a:effectLst/>
                          <a:latin typeface="Georgia" pitchFamily="18" charset="0"/>
                        </a:rPr>
                        <a:t>10</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1800">
                          <a:effectLst/>
                          <a:latin typeface="Georgia" pitchFamily="18" charset="0"/>
                        </a:rPr>
                        <a:t>Believe in Cause</a:t>
                      </a:r>
                      <a:endParaRPr lang="en-US" sz="180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1800" dirty="0">
                          <a:effectLst/>
                          <a:latin typeface="Georgia" pitchFamily="18" charset="0"/>
                        </a:rPr>
                        <a:t>0</a:t>
                      </a:r>
                      <a:endParaRPr lang="en-US" sz="1800" dirty="0">
                        <a:solidFill>
                          <a:srgbClr val="000000"/>
                        </a:solidFill>
                        <a:effectLst/>
                        <a:latin typeface="Georgia" pitchFamily="18" charset="0"/>
                        <a:ea typeface="Times New Roman"/>
                        <a:cs typeface="Ayuthaya"/>
                      </a:endParaRPr>
                    </a:p>
                  </a:txBody>
                  <a:tcPr marL="68580" marR="68580" marT="0" marB="0"/>
                </a:tc>
              </a:tr>
            </a:tbl>
          </a:graphicData>
        </a:graphic>
      </p:graphicFrame>
      <p:sp>
        <p:nvSpPr>
          <p:cNvPr id="19" name="Title 1"/>
          <p:cNvSpPr txBox="1">
            <a:spLocks/>
          </p:cNvSpPr>
          <p:nvPr/>
        </p:nvSpPr>
        <p:spPr>
          <a:xfrm>
            <a:off x="9144000" y="762000"/>
            <a:ext cx="838200" cy="5486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|Drivers of Motivation</a:t>
            </a:r>
            <a:endParaRPr lang="en-US" sz="3600" b="1" dirty="0">
              <a:solidFill>
                <a:srgbClr val="777777"/>
              </a:solidFill>
              <a:latin typeface="Georgia" pitchFamily="18" charset="0"/>
            </a:endParaRPr>
          </a:p>
        </p:txBody>
      </p:sp>
    </p:spTree>
    <p:extLst>
      <p:ext uri="{BB962C8B-B14F-4D97-AF65-F5344CB8AC3E}">
        <p14:creationId xmlns:p14="http://schemas.microsoft.com/office/powerpoint/2010/main" val="1451575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8288000" y="990600"/>
            <a:ext cx="838200" cy="52578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|Negative Correlation</a:t>
            </a:r>
            <a:endParaRPr lang="en-US" sz="3600" b="1" dirty="0">
              <a:solidFill>
                <a:srgbClr val="777777"/>
              </a:solidFill>
              <a:latin typeface="Georgia" pitchFamily="18" charset="0"/>
            </a:endParaRPr>
          </a:p>
        </p:txBody>
      </p:sp>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731044900"/>
              </p:ext>
            </p:extLst>
          </p:nvPr>
        </p:nvGraphicFramePr>
        <p:xfrm>
          <a:off x="9842925" y="1905000"/>
          <a:ext cx="8140275" cy="3048000"/>
        </p:xfrm>
        <a:graphic>
          <a:graphicData uri="http://schemas.openxmlformats.org/drawingml/2006/table">
            <a:tbl>
              <a:tblPr firstRow="1" firstCol="1" bandRow="1">
                <a:tableStyleId>{3B4B98B0-60AC-42C2-AFA5-B58CD77FA1E5}</a:tableStyleId>
              </a:tblPr>
              <a:tblGrid>
                <a:gridCol w="2967594"/>
                <a:gridCol w="3513282"/>
                <a:gridCol w="1659399"/>
              </a:tblGrid>
              <a:tr h="336550">
                <a:tc>
                  <a:txBody>
                    <a:bodyPr/>
                    <a:lstStyle/>
                    <a:p>
                      <a:pPr marL="0" marR="0">
                        <a:spcBef>
                          <a:spcPts val="0"/>
                        </a:spcBef>
                        <a:spcAft>
                          <a:spcPts val="0"/>
                        </a:spcAft>
                      </a:pPr>
                      <a:r>
                        <a:rPr lang="en-US" sz="2000" dirty="0">
                          <a:effectLst/>
                          <a:latin typeface="Georgia" pitchFamily="18" charset="0"/>
                        </a:rPr>
                        <a:t>Driver #1</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Driver #2</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dirty="0">
                          <a:effectLst/>
                          <a:latin typeface="Georgia" pitchFamily="18" charset="0"/>
                        </a:rPr>
                        <a:t>Degree of Correlation</a:t>
                      </a:r>
                      <a:endParaRPr lang="en-US" sz="20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A complex project</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A challenging project</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dirty="0">
                          <a:effectLst/>
                          <a:latin typeface="Georgia" pitchFamily="18" charset="0"/>
                        </a:rPr>
                        <a:t>.70</a:t>
                      </a:r>
                      <a:endParaRPr lang="en-US" sz="20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When believe in the cause</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The team</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dirty="0">
                          <a:effectLst/>
                          <a:latin typeface="Georgia" pitchFamily="18" charset="0"/>
                        </a:rPr>
                        <a:t>.58</a:t>
                      </a:r>
                      <a:endParaRPr lang="en-US" sz="2000" dirty="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The team</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Motivated leader influences team performance</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.54</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Formal recognition</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Promotional opportunities</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.51</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Promotional opportunities</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Time off</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dirty="0">
                          <a:effectLst/>
                          <a:latin typeface="Georgia" pitchFamily="18" charset="0"/>
                        </a:rPr>
                        <a:t>.45</a:t>
                      </a:r>
                      <a:endParaRPr lang="en-US" sz="2000" dirty="0">
                        <a:solidFill>
                          <a:srgbClr val="000000"/>
                        </a:solidFill>
                        <a:effectLst/>
                        <a:latin typeface="Georgia" pitchFamily="18" charset="0"/>
                        <a:ea typeface="Times New Roman"/>
                        <a:cs typeface="Ayuthaya"/>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24404123"/>
              </p:ext>
            </p:extLst>
          </p:nvPr>
        </p:nvGraphicFramePr>
        <p:xfrm>
          <a:off x="19126200" y="1905000"/>
          <a:ext cx="8229600" cy="3352800"/>
        </p:xfrm>
        <a:graphic>
          <a:graphicData uri="http://schemas.openxmlformats.org/drawingml/2006/table">
            <a:tbl>
              <a:tblPr firstRow="1" firstCol="1" bandRow="1">
                <a:tableStyleId>{3B4B98B0-60AC-42C2-AFA5-B58CD77FA1E5}</a:tableStyleId>
              </a:tblPr>
              <a:tblGrid>
                <a:gridCol w="2362200"/>
                <a:gridCol w="4191000"/>
                <a:gridCol w="1676400"/>
              </a:tblGrid>
              <a:tr h="457200">
                <a:tc>
                  <a:txBody>
                    <a:bodyPr/>
                    <a:lstStyle/>
                    <a:p>
                      <a:pPr marL="0" marR="0">
                        <a:spcBef>
                          <a:spcPts val="0"/>
                        </a:spcBef>
                        <a:spcAft>
                          <a:spcPts val="0"/>
                        </a:spcAft>
                      </a:pPr>
                      <a:r>
                        <a:rPr lang="en-US" sz="2000" dirty="0">
                          <a:effectLst/>
                          <a:latin typeface="Georgia" pitchFamily="18" charset="0"/>
                        </a:rPr>
                        <a:t>Driver #1</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a:effectLst/>
                          <a:latin typeface="Georgia" pitchFamily="18" charset="0"/>
                        </a:rPr>
                        <a:t>Driver #2</a:t>
                      </a:r>
                      <a:endParaRPr lang="en-US" sz="200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a:effectLst/>
                          <a:latin typeface="Georgia" pitchFamily="18" charset="0"/>
                        </a:rPr>
                        <a:t>Degree of Correlation</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Money</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Degree motivation related to team performance</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-.44</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A complex project</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Motivated leader influences team performance</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-.43</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Money</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Assuming a leadership position</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-.40</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A complex project</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Unmotivated leader influences team performance</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a:effectLst/>
                          <a:latin typeface="Georgia" pitchFamily="18" charset="0"/>
                        </a:rPr>
                        <a:t>-.39</a:t>
                      </a:r>
                      <a:endParaRPr lang="en-US" sz="2000">
                        <a:solidFill>
                          <a:srgbClr val="000000"/>
                        </a:solidFill>
                        <a:effectLst/>
                        <a:latin typeface="Georgia" pitchFamily="18" charset="0"/>
                        <a:ea typeface="Times New Roman"/>
                        <a:cs typeface="Ayuthaya"/>
                      </a:endParaRPr>
                    </a:p>
                  </a:txBody>
                  <a:tcPr marL="68580" marR="68580" marT="0" marB="0"/>
                </a:tc>
              </a:tr>
              <a:tr h="0">
                <a:tc>
                  <a:txBody>
                    <a:bodyPr/>
                    <a:lstStyle/>
                    <a:p>
                      <a:pPr marL="0" marR="0">
                        <a:spcBef>
                          <a:spcPts val="0"/>
                        </a:spcBef>
                        <a:spcAft>
                          <a:spcPts val="0"/>
                        </a:spcAft>
                      </a:pPr>
                      <a:r>
                        <a:rPr lang="en-US" sz="2000" b="0" dirty="0">
                          <a:effectLst/>
                          <a:latin typeface="Georgia" pitchFamily="18" charset="0"/>
                        </a:rPr>
                        <a:t>Money</a:t>
                      </a:r>
                      <a:endParaRPr lang="en-US" sz="2000" b="0" dirty="0">
                        <a:solidFill>
                          <a:srgbClr val="000000"/>
                        </a:solidFill>
                        <a:effectLst/>
                        <a:latin typeface="Georgia" pitchFamily="18" charset="0"/>
                        <a:ea typeface="Times New Roman"/>
                        <a:cs typeface="Ayuthaya"/>
                      </a:endParaRPr>
                    </a:p>
                  </a:txBody>
                  <a:tcPr marL="68580" marR="68580" marT="0" marB="0"/>
                </a:tc>
                <a:tc>
                  <a:txBody>
                    <a:bodyPr/>
                    <a:lstStyle/>
                    <a:p>
                      <a:pPr marL="0" marR="0">
                        <a:spcBef>
                          <a:spcPts val="0"/>
                        </a:spcBef>
                        <a:spcAft>
                          <a:spcPts val="0"/>
                        </a:spcAft>
                      </a:pPr>
                      <a:r>
                        <a:rPr lang="en-US" sz="2000" dirty="0">
                          <a:effectLst/>
                          <a:latin typeface="Georgia" pitchFamily="18" charset="0"/>
                        </a:rPr>
                        <a:t>Motivated leaders influences team performance</a:t>
                      </a:r>
                      <a:endParaRPr lang="en-US" sz="2000" dirty="0">
                        <a:solidFill>
                          <a:srgbClr val="000000"/>
                        </a:solidFill>
                        <a:effectLst/>
                        <a:latin typeface="Georgia" pitchFamily="18" charset="0"/>
                        <a:ea typeface="Times New Roman"/>
                        <a:cs typeface="Ayuthaya"/>
                      </a:endParaRPr>
                    </a:p>
                  </a:txBody>
                  <a:tcPr marL="68580" marR="68580" marT="0" marB="0"/>
                </a:tc>
                <a:tc>
                  <a:txBody>
                    <a:bodyPr/>
                    <a:lstStyle/>
                    <a:p>
                      <a:pPr marL="0" marR="0" algn="ctr">
                        <a:spcBef>
                          <a:spcPts val="0"/>
                        </a:spcBef>
                        <a:spcAft>
                          <a:spcPts val="0"/>
                        </a:spcAft>
                      </a:pPr>
                      <a:r>
                        <a:rPr lang="en-US" sz="2000" dirty="0">
                          <a:effectLst/>
                          <a:latin typeface="Georgia" pitchFamily="18" charset="0"/>
                        </a:rPr>
                        <a:t>-.38</a:t>
                      </a:r>
                      <a:endParaRPr lang="en-US" sz="2000" dirty="0">
                        <a:solidFill>
                          <a:srgbClr val="000000"/>
                        </a:solidFill>
                        <a:effectLst/>
                        <a:latin typeface="Georgia" pitchFamily="18" charset="0"/>
                        <a:ea typeface="Times New Roman"/>
                        <a:cs typeface="Ayuthaya"/>
                      </a:endParaRPr>
                    </a:p>
                  </a:txBody>
                  <a:tcPr marL="68580" marR="68580" marT="0" marB="0"/>
                </a:tc>
              </a:tr>
            </a:tbl>
          </a:graphicData>
        </a:graphic>
      </p:graphicFrame>
      <p:sp>
        <p:nvSpPr>
          <p:cNvPr id="17"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|Positive Correlation</a:t>
            </a:r>
            <a:endParaRPr lang="en-US" sz="3600" b="1" dirty="0">
              <a:solidFill>
                <a:srgbClr val="777777"/>
              </a:solidFill>
              <a:latin typeface="Georgia" pitchFamily="18" charset="0"/>
            </a:endParaRPr>
          </a:p>
        </p:txBody>
      </p:sp>
    </p:spTree>
    <p:extLst>
      <p:ext uri="{BB962C8B-B14F-4D97-AF65-F5344CB8AC3E}">
        <p14:creationId xmlns:p14="http://schemas.microsoft.com/office/powerpoint/2010/main" val="110242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sp>
        <p:nvSpPr>
          <p:cNvPr id="17"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|Age Correlation</a:t>
            </a:r>
            <a:endParaRPr lang="en-US" sz="3600" b="1" dirty="0">
              <a:solidFill>
                <a:srgbClr val="777777"/>
              </a:solidFill>
              <a:latin typeface="Georgia"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912523220"/>
              </p:ext>
            </p:extLst>
          </p:nvPr>
        </p:nvGraphicFramePr>
        <p:xfrm>
          <a:off x="9610726" y="828676"/>
          <a:ext cx="8448674" cy="6029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955122568"/>
              </p:ext>
            </p:extLst>
          </p:nvPr>
        </p:nvGraphicFramePr>
        <p:xfrm>
          <a:off x="18516600" y="632619"/>
          <a:ext cx="8001000" cy="5996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5004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sp>
        <p:nvSpPr>
          <p:cNvPr id="22" name="Title 1"/>
          <p:cNvSpPr txBox="1">
            <a:spLocks/>
          </p:cNvSpPr>
          <p:nvPr/>
        </p:nvSpPr>
        <p:spPr>
          <a:xfrm>
            <a:off x="9144000" y="274639"/>
            <a:ext cx="838200" cy="5973762"/>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|Open-Ended Questions</a:t>
            </a:r>
            <a:endParaRPr lang="en-US" sz="3600" b="1" dirty="0">
              <a:solidFill>
                <a:srgbClr val="777777"/>
              </a:solidFill>
              <a:latin typeface="Georgia" pitchFamily="18" charset="0"/>
            </a:endParaRPr>
          </a:p>
        </p:txBody>
      </p:sp>
      <p:sp>
        <p:nvSpPr>
          <p:cNvPr id="5" name="TextBox 4"/>
          <p:cNvSpPr txBox="1"/>
          <p:nvPr/>
        </p:nvSpPr>
        <p:spPr>
          <a:xfrm>
            <a:off x="10172700" y="1371600"/>
            <a:ext cx="7200900" cy="769441"/>
          </a:xfrm>
          <a:prstGeom prst="rect">
            <a:avLst/>
          </a:prstGeom>
          <a:noFill/>
        </p:spPr>
        <p:txBody>
          <a:bodyPr wrap="square" rtlCol="0">
            <a:spAutoFit/>
          </a:bodyPr>
          <a:lstStyle/>
          <a:p>
            <a:pPr algn="ctr"/>
            <a:r>
              <a:rPr lang="en-US" b="1" i="1" dirty="0">
                <a:solidFill>
                  <a:srgbClr val="4CC0BA"/>
                </a:solidFill>
                <a:latin typeface="Georgia" pitchFamily="18" charset="0"/>
              </a:rPr>
              <a:t>What do you think is the most effective way to motivate your team</a:t>
            </a:r>
            <a:r>
              <a:rPr lang="en-US" b="1" i="1" dirty="0" smtClean="0">
                <a:solidFill>
                  <a:srgbClr val="4CC0BA"/>
                </a:solidFill>
                <a:latin typeface="Georgia" pitchFamily="18" charset="0"/>
              </a:rPr>
              <a:t>?</a:t>
            </a:r>
            <a:endParaRPr lang="en-US" b="1" i="1" dirty="0">
              <a:solidFill>
                <a:srgbClr val="4CC0BA"/>
              </a:solidFill>
              <a:latin typeface="Georgia"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1073745845"/>
              </p:ext>
            </p:extLst>
          </p:nvPr>
        </p:nvGraphicFramePr>
        <p:xfrm>
          <a:off x="11049000" y="2490620"/>
          <a:ext cx="3733800" cy="3337560"/>
        </p:xfrm>
        <a:graphic>
          <a:graphicData uri="http://schemas.openxmlformats.org/drawingml/2006/table">
            <a:tbl>
              <a:tblPr firstRow="1" firstCol="1" bandRow="1"/>
              <a:tblGrid>
                <a:gridCol w="3733800"/>
              </a:tblGrid>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Communication</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Family</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community</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Good</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leadership</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Positive recognition</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A</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good attitude</a:t>
                      </a:r>
                      <a:endParaRPr lang="en-US" sz="2400" dirty="0" smtClean="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Be</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an example</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365F91"/>
                          </a:solidFill>
                          <a:effectLst/>
                          <a:latin typeface="Georgia" panose="02040502050405020303" pitchFamily="18" charset="0"/>
                          <a:ea typeface="Times New Roman" panose="02020603050405020304" pitchFamily="18" charset="0"/>
                          <a:cs typeface="Ayuthaya"/>
                        </a:rPr>
                        <a:t>Clear goals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365F91"/>
                          </a:solidFill>
                          <a:effectLst/>
                          <a:latin typeface="Georgia" panose="02040502050405020303" pitchFamily="18" charset="0"/>
                          <a:ea typeface="Times New Roman" panose="02020603050405020304" pitchFamily="18" charset="0"/>
                          <a:cs typeface="Ayuthaya"/>
                        </a:rPr>
                        <a:t>Understand</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the individuals on the team</a:t>
                      </a:r>
                      <a:endParaRPr lang="en-US" sz="2400" dirty="0" smtClean="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7288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sp>
        <p:nvSpPr>
          <p:cNvPr id="22" name="Title 1"/>
          <p:cNvSpPr txBox="1">
            <a:spLocks/>
          </p:cNvSpPr>
          <p:nvPr/>
        </p:nvSpPr>
        <p:spPr>
          <a:xfrm>
            <a:off x="9144000" y="274639"/>
            <a:ext cx="838200" cy="5973762"/>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|Open-Ended Questions</a:t>
            </a:r>
            <a:endParaRPr lang="en-US" sz="3600" b="1" dirty="0">
              <a:solidFill>
                <a:srgbClr val="777777"/>
              </a:solidFill>
              <a:latin typeface="Georgia" pitchFamily="18" charset="0"/>
            </a:endParaRPr>
          </a:p>
        </p:txBody>
      </p:sp>
      <p:sp>
        <p:nvSpPr>
          <p:cNvPr id="5" name="TextBox 4"/>
          <p:cNvSpPr txBox="1"/>
          <p:nvPr/>
        </p:nvSpPr>
        <p:spPr>
          <a:xfrm>
            <a:off x="10172700" y="1371600"/>
            <a:ext cx="7200900" cy="769441"/>
          </a:xfrm>
          <a:prstGeom prst="rect">
            <a:avLst/>
          </a:prstGeom>
          <a:noFill/>
        </p:spPr>
        <p:txBody>
          <a:bodyPr wrap="square" rtlCol="0">
            <a:spAutoFit/>
          </a:bodyPr>
          <a:lstStyle/>
          <a:p>
            <a:pPr algn="ctr"/>
            <a:r>
              <a:rPr lang="en-US" b="1" i="1" dirty="0">
                <a:solidFill>
                  <a:srgbClr val="4CC0BA"/>
                </a:solidFill>
                <a:latin typeface="Georgia" pitchFamily="18" charset="0"/>
              </a:rPr>
              <a:t>What do you think is the most effective way to motivate your team</a:t>
            </a:r>
            <a:r>
              <a:rPr lang="en-US" b="1" i="1" dirty="0" smtClean="0">
                <a:solidFill>
                  <a:srgbClr val="4CC0BA"/>
                </a:solidFill>
                <a:latin typeface="Georgia" pitchFamily="18" charset="0"/>
              </a:rPr>
              <a:t>?</a:t>
            </a:r>
            <a:endParaRPr lang="en-US" b="1" i="1" dirty="0">
              <a:solidFill>
                <a:srgbClr val="4CC0BA"/>
              </a:solidFill>
              <a:latin typeface="Georgia" pitchFamily="18" charset="0"/>
            </a:endParaRPr>
          </a:p>
        </p:txBody>
      </p:sp>
      <p:sp>
        <p:nvSpPr>
          <p:cNvPr id="26" name="TextBox 25"/>
          <p:cNvSpPr txBox="1"/>
          <p:nvPr/>
        </p:nvSpPr>
        <p:spPr>
          <a:xfrm>
            <a:off x="19278600" y="1371600"/>
            <a:ext cx="7239000" cy="769441"/>
          </a:xfrm>
          <a:prstGeom prst="rect">
            <a:avLst/>
          </a:prstGeom>
          <a:noFill/>
        </p:spPr>
        <p:txBody>
          <a:bodyPr wrap="square" rtlCol="0">
            <a:spAutoFit/>
          </a:bodyPr>
          <a:lstStyle/>
          <a:p>
            <a:pPr algn="ctr"/>
            <a:r>
              <a:rPr lang="en-US" b="1" i="1" dirty="0">
                <a:solidFill>
                  <a:srgbClr val="4CC0BA"/>
                </a:solidFill>
                <a:latin typeface="Georgia" pitchFamily="18" charset="0"/>
              </a:rPr>
              <a:t>How does conflict affect motivation or team performance?</a:t>
            </a:r>
          </a:p>
        </p:txBody>
      </p:sp>
      <p:graphicFrame>
        <p:nvGraphicFramePr>
          <p:cNvPr id="27" name="Table 26"/>
          <p:cNvGraphicFramePr>
            <a:graphicFrameLocks noGrp="1"/>
          </p:cNvGraphicFramePr>
          <p:nvPr>
            <p:extLst>
              <p:ext uri="{D42A27DB-BD31-4B8C-83A1-F6EECF244321}">
                <p14:modId xmlns:p14="http://schemas.microsoft.com/office/powerpoint/2010/main" val="550926316"/>
              </p:ext>
            </p:extLst>
          </p:nvPr>
        </p:nvGraphicFramePr>
        <p:xfrm>
          <a:off x="11049000" y="2490620"/>
          <a:ext cx="3733800" cy="3337560"/>
        </p:xfrm>
        <a:graphic>
          <a:graphicData uri="http://schemas.openxmlformats.org/drawingml/2006/table">
            <a:tbl>
              <a:tblPr firstRow="1" firstCol="1" bandRow="1"/>
              <a:tblGrid>
                <a:gridCol w="3733800"/>
              </a:tblGrid>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Communication</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Family</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community</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Good</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leadership</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Positive recognition</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A</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good attitude</a:t>
                      </a:r>
                      <a:endParaRPr lang="en-US" sz="2400" dirty="0" smtClean="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Be</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an example</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365F91"/>
                          </a:solidFill>
                          <a:effectLst/>
                          <a:latin typeface="Georgia" panose="02040502050405020303" pitchFamily="18" charset="0"/>
                          <a:ea typeface="Times New Roman" panose="02020603050405020304" pitchFamily="18" charset="0"/>
                          <a:cs typeface="Ayuthaya"/>
                        </a:rPr>
                        <a:t>Clear goals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365F91"/>
                          </a:solidFill>
                          <a:effectLst/>
                          <a:latin typeface="Georgia" panose="02040502050405020303" pitchFamily="18" charset="0"/>
                          <a:ea typeface="Times New Roman" panose="02020603050405020304" pitchFamily="18" charset="0"/>
                          <a:cs typeface="Ayuthaya"/>
                        </a:rPr>
                        <a:t>Understand</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the individuals on the team</a:t>
                      </a:r>
                      <a:endParaRPr lang="en-US" sz="2400" dirty="0" smtClean="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20290950" y="2601321"/>
            <a:ext cx="6226650" cy="1446550"/>
          </a:xfrm>
          <a:prstGeom prst="rect">
            <a:avLst/>
          </a:prstGeom>
          <a:noFill/>
        </p:spPr>
        <p:txBody>
          <a:bodyPr wrap="square" rtlCol="0">
            <a:spAutoFit/>
          </a:bodyPr>
          <a:lstStyle/>
          <a:p>
            <a:r>
              <a:rPr lang="en-US" dirty="0" smtClean="0">
                <a:solidFill>
                  <a:srgbClr val="365F91"/>
                </a:solidFill>
                <a:latin typeface="Georgia" pitchFamily="18" charset="0"/>
              </a:rPr>
              <a:t>If handled well, conflict can become a rallying point for a team. Conflict has a tendency to motivate me to push harder and stake my position on the high road.</a:t>
            </a:r>
            <a:endParaRPr lang="en-US" dirty="0">
              <a:solidFill>
                <a:srgbClr val="365F91"/>
              </a:solidFill>
              <a:latin typeface="Georgia" pitchFamily="18" charset="0"/>
            </a:endParaRPr>
          </a:p>
        </p:txBody>
      </p:sp>
      <p:grpSp>
        <p:nvGrpSpPr>
          <p:cNvPr id="40" name="Group 39"/>
          <p:cNvGrpSpPr/>
          <p:nvPr/>
        </p:nvGrpSpPr>
        <p:grpSpPr>
          <a:xfrm>
            <a:off x="18897600" y="2403977"/>
            <a:ext cx="1306200" cy="4462123"/>
            <a:chOff x="18897600" y="2403977"/>
            <a:chExt cx="1306200" cy="4462123"/>
          </a:xfrm>
        </p:grpSpPr>
        <p:cxnSp>
          <p:nvCxnSpPr>
            <p:cNvPr id="36" name="Shape 31"/>
            <p:cNvCxnSpPr/>
            <p:nvPr/>
          </p:nvCxnSpPr>
          <p:spPr>
            <a:xfrm>
              <a:off x="19550700" y="2917050"/>
              <a:ext cx="32700" cy="3949050"/>
            </a:xfrm>
            <a:prstGeom prst="straightConnector1">
              <a:avLst/>
            </a:prstGeom>
            <a:noFill/>
            <a:ln w="9525" cap="flat">
              <a:solidFill>
                <a:srgbClr val="999FA9"/>
              </a:solidFill>
              <a:prstDash val="solid"/>
              <a:round/>
              <a:headEnd type="none" w="lg" len="lg"/>
              <a:tailEnd type="none" w="lg" len="lg"/>
            </a:ln>
          </p:spPr>
        </p:cxnSp>
        <p:grpSp>
          <p:nvGrpSpPr>
            <p:cNvPr id="31" name="Group 30"/>
            <p:cNvGrpSpPr/>
            <p:nvPr/>
          </p:nvGrpSpPr>
          <p:grpSpPr>
            <a:xfrm>
              <a:off x="18897600" y="2403977"/>
              <a:ext cx="1306200" cy="948823"/>
              <a:chOff x="18560100" y="2375773"/>
              <a:chExt cx="1306200" cy="948823"/>
            </a:xfrm>
          </p:grpSpPr>
          <p:sp>
            <p:nvSpPr>
              <p:cNvPr id="29" name="Shape 19"/>
              <p:cNvSpPr/>
              <p:nvPr/>
            </p:nvSpPr>
            <p:spPr>
              <a:xfrm>
                <a:off x="18821400" y="2375773"/>
                <a:ext cx="820200" cy="8202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0" name="Shape 20"/>
              <p:cNvSpPr txBox="1"/>
              <p:nvPr/>
            </p:nvSpPr>
            <p:spPr>
              <a:xfrm>
                <a:off x="18560100" y="2453097"/>
                <a:ext cx="1306200" cy="871499"/>
              </a:xfrm>
              <a:prstGeom prst="rect">
                <a:avLst/>
              </a:prstGeom>
              <a:noFill/>
              <a:ln>
                <a:noFill/>
              </a:ln>
            </p:spPr>
            <p:txBody>
              <a:bodyPr lIns="91425" tIns="91425" rIns="91425" bIns="91425" anchor="t" anchorCtr="0">
                <a:noAutofit/>
              </a:bodyPr>
              <a:lstStyle/>
              <a:p>
                <a:pPr lvl="0" algn="ctr" rtl="0">
                  <a:spcBef>
                    <a:spcPts val="0"/>
                  </a:spcBef>
                  <a:buNone/>
                </a:pPr>
                <a:r>
                  <a:rPr lang="en" sz="4800" b="1" dirty="0">
                    <a:solidFill>
                      <a:srgbClr val="3DB5AF"/>
                    </a:solidFill>
                    <a:latin typeface="Quicksand"/>
                    <a:ea typeface="Quicksand"/>
                    <a:cs typeface="Quicksand"/>
                    <a:sym typeface="Quicksand"/>
                  </a:rPr>
                  <a:t>“</a:t>
                </a:r>
              </a:p>
            </p:txBody>
          </p:sp>
        </p:grpSp>
        <p:grpSp>
          <p:nvGrpSpPr>
            <p:cNvPr id="32" name="Group 31"/>
            <p:cNvGrpSpPr/>
            <p:nvPr/>
          </p:nvGrpSpPr>
          <p:grpSpPr>
            <a:xfrm>
              <a:off x="18897600" y="4071106"/>
              <a:ext cx="1306200" cy="948823"/>
              <a:chOff x="18560100" y="2375773"/>
              <a:chExt cx="1306200" cy="948823"/>
            </a:xfrm>
          </p:grpSpPr>
          <p:sp>
            <p:nvSpPr>
              <p:cNvPr id="33" name="Shape 19"/>
              <p:cNvSpPr/>
              <p:nvPr/>
            </p:nvSpPr>
            <p:spPr>
              <a:xfrm>
                <a:off x="18821400" y="2375773"/>
                <a:ext cx="820200" cy="820200"/>
              </a:xfrm>
              <a:prstGeom prst="ellipse">
                <a:avLst/>
              </a:prstGeom>
              <a:solidFill>
                <a:srgbClr val="D1D1D1"/>
              </a:solidFill>
              <a:ln w="9525" cap="flat">
                <a:solidFill>
                  <a:srgbClr val="999FA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 name="Shape 20"/>
              <p:cNvSpPr txBox="1"/>
              <p:nvPr/>
            </p:nvSpPr>
            <p:spPr>
              <a:xfrm>
                <a:off x="18560100" y="2453097"/>
                <a:ext cx="1306200" cy="871499"/>
              </a:xfrm>
              <a:prstGeom prst="rect">
                <a:avLst/>
              </a:prstGeom>
              <a:noFill/>
              <a:ln>
                <a:noFill/>
              </a:ln>
            </p:spPr>
            <p:txBody>
              <a:bodyPr lIns="91425" tIns="91425" rIns="91425" bIns="91425" anchor="t" anchorCtr="0">
                <a:noAutofit/>
              </a:bodyPr>
              <a:lstStyle/>
              <a:p>
                <a:pPr lvl="0" algn="ctr" rtl="0">
                  <a:spcBef>
                    <a:spcPts val="0"/>
                  </a:spcBef>
                  <a:buNone/>
                </a:pPr>
                <a:r>
                  <a:rPr lang="en" sz="4800" b="1" dirty="0">
                    <a:solidFill>
                      <a:srgbClr val="3DB5AF"/>
                    </a:solidFill>
                    <a:latin typeface="Quicksand"/>
                    <a:ea typeface="Quicksand"/>
                    <a:cs typeface="Quicksand"/>
                    <a:sym typeface="Quicksand"/>
                  </a:rPr>
                  <a:t>“</a:t>
                </a:r>
              </a:p>
            </p:txBody>
          </p:sp>
        </p:grpSp>
      </p:grpSp>
      <p:sp>
        <p:nvSpPr>
          <p:cNvPr id="35" name="TextBox 34"/>
          <p:cNvSpPr txBox="1"/>
          <p:nvPr/>
        </p:nvSpPr>
        <p:spPr>
          <a:xfrm>
            <a:off x="20290950" y="4268450"/>
            <a:ext cx="6379050" cy="2123658"/>
          </a:xfrm>
          <a:prstGeom prst="rect">
            <a:avLst/>
          </a:prstGeom>
          <a:noFill/>
        </p:spPr>
        <p:txBody>
          <a:bodyPr wrap="square" rtlCol="0">
            <a:spAutoFit/>
          </a:bodyPr>
          <a:lstStyle/>
          <a:p>
            <a:r>
              <a:rPr lang="en-US" dirty="0" smtClean="0">
                <a:solidFill>
                  <a:srgbClr val="365F91"/>
                </a:solidFill>
                <a:latin typeface="Georgia" pitchFamily="18" charset="0"/>
              </a:rPr>
              <a:t>Humans will not want to do something that they do not feel comfortable doing or if conflict exists between people. Team performance will be affected if conflict exists because the team will not trust each other and it will hinder communication between the two parties.</a:t>
            </a:r>
            <a:endParaRPr lang="en-US" dirty="0">
              <a:solidFill>
                <a:srgbClr val="365F91"/>
              </a:solidFill>
              <a:latin typeface="Georgia" pitchFamily="18" charset="0"/>
            </a:endParaRPr>
          </a:p>
        </p:txBody>
      </p:sp>
    </p:spTree>
    <p:extLst>
      <p:ext uri="{BB962C8B-B14F-4D97-AF65-F5344CB8AC3E}">
        <p14:creationId xmlns:p14="http://schemas.microsoft.com/office/powerpoint/2010/main" val="5768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2 | Motivation</a:t>
            </a:r>
            <a:endParaRPr lang="en-US" b="0" dirty="0">
              <a:solidFill>
                <a:srgbClr val="365F91"/>
              </a:solidFill>
              <a:latin typeface="Georgia" pitchFamily="18" charset="0"/>
            </a:endParaRPr>
          </a:p>
        </p:txBody>
      </p:sp>
      <p:sp>
        <p:nvSpPr>
          <p:cNvPr id="22"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|Results</a:t>
            </a:r>
            <a:endParaRPr lang="en-US" sz="3600" b="1" dirty="0">
              <a:solidFill>
                <a:srgbClr val="777777"/>
              </a:solidFill>
              <a:latin typeface="Georgia" pitchFamily="18" charset="0"/>
            </a:endParaRPr>
          </a:p>
        </p:txBody>
      </p:sp>
      <p:sp>
        <p:nvSpPr>
          <p:cNvPr id="14" name="TextBox 13"/>
          <p:cNvSpPr txBox="1"/>
          <p:nvPr/>
        </p:nvSpPr>
        <p:spPr>
          <a:xfrm>
            <a:off x="10544503" y="2057400"/>
            <a:ext cx="6019800" cy="2677656"/>
          </a:xfrm>
          <a:prstGeom prst="rect">
            <a:avLst/>
          </a:prstGeom>
          <a:noFill/>
        </p:spPr>
        <p:txBody>
          <a:bodyPr wrap="square" rtlCol="0">
            <a:spAutoFit/>
          </a:bodyPr>
          <a:lstStyle/>
          <a:p>
            <a:pPr marL="457200" indent="-457200">
              <a:buAutoNum type="arabicPeriod"/>
            </a:pPr>
            <a:r>
              <a:rPr lang="en-US" sz="2400" b="1" dirty="0" smtClean="0">
                <a:solidFill>
                  <a:srgbClr val="365F91"/>
                </a:solidFill>
                <a:latin typeface="Georgia" pitchFamily="18" charset="0"/>
              </a:rPr>
              <a:t>Two major drivers of motivation:</a:t>
            </a:r>
          </a:p>
          <a:p>
            <a:pPr marL="914400" lvl="1" indent="-457200">
              <a:buFont typeface="Arial" pitchFamily="34" charset="0"/>
              <a:buChar char="•"/>
            </a:pPr>
            <a:r>
              <a:rPr lang="en-US" sz="2400" b="1" dirty="0" smtClean="0">
                <a:solidFill>
                  <a:srgbClr val="365F91"/>
                </a:solidFill>
                <a:latin typeface="Georgia" pitchFamily="18" charset="0"/>
              </a:rPr>
              <a:t>Belief in the cause</a:t>
            </a:r>
          </a:p>
          <a:p>
            <a:pPr marL="914400" lvl="1" indent="-457200">
              <a:buFont typeface="Arial" pitchFamily="34" charset="0"/>
              <a:buChar char="•"/>
            </a:pPr>
            <a:r>
              <a:rPr lang="en-US" sz="2400" b="1" dirty="0" smtClean="0">
                <a:solidFill>
                  <a:srgbClr val="365F91"/>
                </a:solidFill>
                <a:latin typeface="Georgia" pitchFamily="18" charset="0"/>
              </a:rPr>
              <a:t>Respectable leader</a:t>
            </a:r>
          </a:p>
          <a:p>
            <a:pPr marL="457200" indent="-457200">
              <a:buAutoNum type="arabicPeriod"/>
            </a:pPr>
            <a:r>
              <a:rPr lang="en-US" sz="2400" b="1" dirty="0" smtClean="0">
                <a:solidFill>
                  <a:srgbClr val="365F91"/>
                </a:solidFill>
                <a:latin typeface="Georgia" pitchFamily="18" charset="0"/>
              </a:rPr>
              <a:t>Negative motivators</a:t>
            </a:r>
          </a:p>
          <a:p>
            <a:pPr marL="457200" indent="-457200">
              <a:buAutoNum type="arabicPeriod"/>
            </a:pPr>
            <a:r>
              <a:rPr lang="en-US" sz="2400" b="1" dirty="0" smtClean="0">
                <a:solidFill>
                  <a:srgbClr val="365F91"/>
                </a:solidFill>
                <a:latin typeface="Georgia" pitchFamily="18" charset="0"/>
              </a:rPr>
              <a:t>Age correlation</a:t>
            </a:r>
          </a:p>
          <a:p>
            <a:pPr marL="457200" indent="-457200">
              <a:buAutoNum type="arabicPeriod"/>
            </a:pPr>
            <a:r>
              <a:rPr lang="en-US" sz="2400" b="1" dirty="0" smtClean="0">
                <a:solidFill>
                  <a:srgbClr val="365F91"/>
                </a:solidFill>
                <a:latin typeface="Georgia" pitchFamily="18" charset="0"/>
              </a:rPr>
              <a:t>Trust and communication</a:t>
            </a:r>
          </a:p>
          <a:p>
            <a:pPr marL="457200" indent="-457200">
              <a:buAutoNum type="arabicPeriod"/>
            </a:pPr>
            <a:r>
              <a:rPr lang="en-US" sz="2400" b="1" dirty="0" smtClean="0">
                <a:solidFill>
                  <a:srgbClr val="365F91"/>
                </a:solidFill>
                <a:latin typeface="Georgia" pitchFamily="18" charset="0"/>
              </a:rPr>
              <a:t>Conflict and team performance</a:t>
            </a:r>
          </a:p>
        </p:txBody>
      </p:sp>
    </p:spTree>
    <p:extLst>
      <p:ext uri="{BB962C8B-B14F-4D97-AF65-F5344CB8AC3E}">
        <p14:creationId xmlns:p14="http://schemas.microsoft.com/office/powerpoint/2010/main" val="3094592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3 | Cash Flow</a:t>
            </a:r>
            <a:endParaRPr lang="en-US" b="0" dirty="0">
              <a:solidFill>
                <a:srgbClr val="365F91"/>
              </a:solidFill>
              <a:latin typeface="Georgi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60688465"/>
              </p:ext>
            </p:extLst>
          </p:nvPr>
        </p:nvGraphicFramePr>
        <p:xfrm>
          <a:off x="9601200" y="1734499"/>
          <a:ext cx="3276600" cy="2194560"/>
        </p:xfrm>
        <a:graphic>
          <a:graphicData uri="http://schemas.openxmlformats.org/drawingml/2006/table">
            <a:tbl>
              <a:tblPr firstRow="1" firstCol="1" bandRow="1"/>
              <a:tblGrid>
                <a:gridCol w="1507236"/>
                <a:gridCol w="1769364"/>
              </a:tblGrid>
              <a:tr h="180975">
                <a:tc>
                  <a:txBody>
                    <a:bodyPr/>
                    <a:lstStyle/>
                    <a:p>
                      <a:pPr marL="0" marR="0" algn="ctr">
                        <a:spcBef>
                          <a:spcPts val="0"/>
                        </a:spcBef>
                        <a:spcAft>
                          <a:spcPts val="0"/>
                        </a:spcAft>
                      </a:pPr>
                      <a:r>
                        <a:rPr lang="en-US" sz="1800" b="1" i="1" dirty="0" smtClean="0">
                          <a:solidFill>
                            <a:srgbClr val="000000"/>
                          </a:solidFill>
                          <a:effectLst/>
                          <a:latin typeface="Georgia"/>
                          <a:ea typeface="Times New Roman"/>
                          <a:cs typeface="Arial"/>
                        </a:rPr>
                        <a:t>Fiscal</a:t>
                      </a:r>
                      <a:r>
                        <a:rPr lang="en-US" sz="1800" b="1" i="1" baseline="0" dirty="0" smtClean="0">
                          <a:solidFill>
                            <a:srgbClr val="000000"/>
                          </a:solidFill>
                          <a:effectLst/>
                          <a:latin typeface="Georgia"/>
                          <a:ea typeface="Times New Roman"/>
                          <a:cs typeface="Arial"/>
                        </a:rPr>
                        <a:t> Year</a:t>
                      </a:r>
                      <a:endParaRPr lang="en-US" sz="3600" dirty="0">
                        <a:solidFill>
                          <a:srgbClr val="000000"/>
                        </a:solidFill>
                        <a:effectLst/>
                        <a:latin typeface="Georgia"/>
                        <a:ea typeface="Times New Roman"/>
                        <a:cs typeface="Ayuthaya"/>
                      </a:endParaRPr>
                    </a:p>
                  </a:txBody>
                  <a:tcPr marL="68580" marR="6858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000000"/>
                          </a:solidFill>
                          <a:effectLst/>
                          <a:latin typeface="Georgia"/>
                          <a:ea typeface="Times New Roman"/>
                          <a:cs typeface="Arial"/>
                        </a:rPr>
                        <a:t>Funding (million)</a:t>
                      </a:r>
                      <a:endParaRPr lang="en-US" sz="3600" dirty="0">
                        <a:solidFill>
                          <a:srgbClr val="000000"/>
                        </a:solidFill>
                        <a:effectLst/>
                        <a:latin typeface="Georgia"/>
                        <a:ea typeface="Times New Roman"/>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2014</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$18</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2015</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$59</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2016</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$91.5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2017</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$53</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2018</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$9.5</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Total</a:t>
                      </a: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$231</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pSp>
        <p:nvGrpSpPr>
          <p:cNvPr id="7" name="Group 6"/>
          <p:cNvGrpSpPr/>
          <p:nvPr/>
        </p:nvGrpSpPr>
        <p:grpSpPr>
          <a:xfrm>
            <a:off x="13087356" y="1828800"/>
            <a:ext cx="4933950" cy="2326322"/>
            <a:chOff x="0" y="0"/>
            <a:chExt cx="2514599" cy="1604961"/>
          </a:xfrm>
        </p:grpSpPr>
        <p:graphicFrame>
          <p:nvGraphicFramePr>
            <p:cNvPr id="8" name="Chart 7"/>
            <p:cNvGraphicFramePr/>
            <p:nvPr>
              <p:extLst>
                <p:ext uri="{D42A27DB-BD31-4B8C-83A1-F6EECF244321}">
                  <p14:modId xmlns:p14="http://schemas.microsoft.com/office/powerpoint/2010/main" val="1272716008"/>
                </p:ext>
              </p:extLst>
            </p:nvPr>
          </p:nvGraphicFramePr>
          <p:xfrm>
            <a:off x="0" y="0"/>
            <a:ext cx="2514599" cy="16049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p:cNvSpPr txBox="1"/>
            <p:nvPr/>
          </p:nvSpPr>
          <p:spPr>
            <a:xfrm>
              <a:off x="321799" y="492273"/>
              <a:ext cx="678215" cy="32411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spcBef>
                  <a:spcPts val="0"/>
                </a:spcBef>
                <a:spcAft>
                  <a:spcPts val="0"/>
                </a:spcAft>
              </a:pPr>
              <a:r>
                <a:rPr lang="en-US" sz="1800" dirty="0">
                  <a:solidFill>
                    <a:srgbClr val="000000"/>
                  </a:solidFill>
                  <a:effectLst/>
                  <a:latin typeface="Georgia"/>
                  <a:ea typeface="MS Mincho"/>
                  <a:cs typeface="Times New Roman"/>
                </a:rPr>
                <a:t>$63 mil</a:t>
              </a:r>
              <a:endParaRPr lang="en-US" sz="2000" dirty="0">
                <a:effectLst/>
                <a:latin typeface="Times New Roman"/>
                <a:ea typeface="MS Mincho"/>
              </a:endParaRPr>
            </a:p>
          </p:txBody>
        </p:sp>
        <p:sp>
          <p:nvSpPr>
            <p:cNvPr id="10" name="TextBox 8"/>
            <p:cNvSpPr txBox="1"/>
            <p:nvPr/>
          </p:nvSpPr>
          <p:spPr>
            <a:xfrm>
              <a:off x="611661" y="876112"/>
              <a:ext cx="660203" cy="25023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spcBef>
                  <a:spcPts val="0"/>
                </a:spcBef>
                <a:spcAft>
                  <a:spcPts val="0"/>
                </a:spcAft>
              </a:pPr>
              <a:r>
                <a:rPr lang="en-US" sz="1800" dirty="0">
                  <a:solidFill>
                    <a:srgbClr val="000000"/>
                  </a:solidFill>
                  <a:effectLst/>
                  <a:latin typeface="Georgia"/>
                  <a:ea typeface="MS Mincho"/>
                  <a:cs typeface="Times New Roman"/>
                </a:rPr>
                <a:t>$143 mil</a:t>
              </a:r>
              <a:endParaRPr lang="en-US" sz="2000" dirty="0">
                <a:effectLst/>
                <a:latin typeface="Times New Roman"/>
                <a:ea typeface="MS Mincho"/>
              </a:endParaRPr>
            </a:p>
          </p:txBody>
        </p:sp>
      </p:gr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9144000" y="4648200"/>
            <a:ext cx="9144000" cy="1524000"/>
          </a:xfrm>
          <a:prstGeom prst="rect">
            <a:avLst/>
          </a:prstGeom>
        </p:spPr>
      </p:pic>
    </p:spTree>
    <p:extLst>
      <p:ext uri="{BB962C8B-B14F-4D97-AF65-F5344CB8AC3E}">
        <p14:creationId xmlns:p14="http://schemas.microsoft.com/office/powerpoint/2010/main" val="1339828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8592800" y="772331"/>
            <a:ext cx="8384155" cy="5323669"/>
            <a:chOff x="18592800" y="1161916"/>
            <a:chExt cx="8384155" cy="5323669"/>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2800" y="1161916"/>
              <a:ext cx="8384155" cy="3153332"/>
            </a:xfrm>
            <a:prstGeom prst="rect">
              <a:avLst/>
            </a:prstGeom>
          </p:spPr>
        </p:pic>
        <p:sp>
          <p:nvSpPr>
            <p:cNvPr id="36" name="Rectangle 35"/>
            <p:cNvSpPr/>
            <p:nvPr/>
          </p:nvSpPr>
          <p:spPr>
            <a:xfrm>
              <a:off x="22098000" y="2590801"/>
              <a:ext cx="228600" cy="228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37" name="Straight Connector 36"/>
            <p:cNvCxnSpPr/>
            <p:nvPr/>
          </p:nvCxnSpPr>
          <p:spPr>
            <a:xfrm flipH="1">
              <a:off x="18794550" y="2590801"/>
              <a:ext cx="3303450" cy="7134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2023525" y="2590801"/>
              <a:ext cx="303075" cy="71343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2023525" y="2819401"/>
              <a:ext cx="303075" cy="36661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9372600" y="1211611"/>
            <a:ext cx="7772400" cy="2246769"/>
          </a:xfrm>
          <a:prstGeom prst="rect">
            <a:avLst/>
          </a:prstGeom>
          <a:noFill/>
        </p:spPr>
        <p:txBody>
          <a:bodyPr wrap="square" rtlCol="0">
            <a:spAutoFit/>
          </a:bodyPr>
          <a:lstStyle/>
          <a:p>
            <a:r>
              <a:rPr lang="en-US" sz="2000" b="1" dirty="0">
                <a:solidFill>
                  <a:srgbClr val="365F91"/>
                </a:solidFill>
                <a:latin typeface="Georgia" pitchFamily="18" charset="0"/>
              </a:rPr>
              <a:t>Building </a:t>
            </a:r>
            <a:r>
              <a:rPr lang="en-US" sz="2000" b="1" dirty="0" smtClean="0">
                <a:solidFill>
                  <a:srgbClr val="365F91"/>
                </a:solidFill>
                <a:latin typeface="Georgia" pitchFamily="18" charset="0"/>
              </a:rPr>
              <a:t>Name	</a:t>
            </a:r>
            <a:r>
              <a:rPr lang="en-US" sz="2000" b="1" dirty="0" smtClean="0">
                <a:solidFill>
                  <a:srgbClr val="3DB5AF"/>
                </a:solidFill>
                <a:latin typeface="Georgia" pitchFamily="18" charset="0"/>
              </a:rPr>
              <a:t>Health </a:t>
            </a:r>
            <a:r>
              <a:rPr lang="en-US" sz="2000" b="1" dirty="0">
                <a:solidFill>
                  <a:srgbClr val="3DB5AF"/>
                </a:solidFill>
                <a:latin typeface="Georgia" pitchFamily="18" charset="0"/>
              </a:rPr>
              <a:t>Sciences Facility III</a:t>
            </a:r>
            <a:r>
              <a:rPr lang="en-US" sz="2000" dirty="0">
                <a:solidFill>
                  <a:srgbClr val="365F91"/>
                </a:solidFill>
                <a:latin typeface="Georgia" pitchFamily="18" charset="0"/>
              </a:rPr>
              <a:t/>
            </a:r>
            <a:br>
              <a:rPr lang="en-US" sz="2000" dirty="0">
                <a:solidFill>
                  <a:srgbClr val="365F91"/>
                </a:solidFill>
                <a:latin typeface="Georgia" pitchFamily="18" charset="0"/>
              </a:rPr>
            </a:br>
            <a:r>
              <a:rPr lang="en-US" sz="2000" b="1" dirty="0">
                <a:solidFill>
                  <a:srgbClr val="365F91"/>
                </a:solidFill>
                <a:latin typeface="Georgia" pitchFamily="18" charset="0"/>
              </a:rPr>
              <a:t>Building </a:t>
            </a:r>
            <a:r>
              <a:rPr lang="en-US" sz="2000" b="1" dirty="0" smtClean="0">
                <a:solidFill>
                  <a:srgbClr val="365F91"/>
                </a:solidFill>
                <a:latin typeface="Georgia" pitchFamily="18" charset="0"/>
              </a:rPr>
              <a:t>Location</a:t>
            </a:r>
            <a:r>
              <a:rPr lang="en-US" sz="2000" b="1" dirty="0">
                <a:solidFill>
                  <a:srgbClr val="365F91"/>
                </a:solidFill>
                <a:latin typeface="Georgia" pitchFamily="18" charset="0"/>
              </a:rPr>
              <a:t>	</a:t>
            </a:r>
            <a:r>
              <a:rPr lang="en-US" sz="2000" b="1" dirty="0" smtClean="0">
                <a:solidFill>
                  <a:srgbClr val="3DB5AF"/>
                </a:solidFill>
                <a:latin typeface="Georgia" pitchFamily="18" charset="0"/>
              </a:rPr>
              <a:t>Baltimore</a:t>
            </a:r>
            <a:r>
              <a:rPr lang="en-US" sz="2000" b="1" dirty="0">
                <a:solidFill>
                  <a:srgbClr val="3DB5AF"/>
                </a:solidFill>
                <a:latin typeface="Georgia" pitchFamily="18" charset="0"/>
              </a:rPr>
              <a:t>, MD</a:t>
            </a:r>
            <a:r>
              <a:rPr lang="en-US" sz="2000" dirty="0">
                <a:solidFill>
                  <a:srgbClr val="365F91"/>
                </a:solidFill>
                <a:latin typeface="Georgia" pitchFamily="18" charset="0"/>
              </a:rPr>
              <a:t/>
            </a:r>
            <a:br>
              <a:rPr lang="en-US" sz="2000" dirty="0">
                <a:solidFill>
                  <a:srgbClr val="365F91"/>
                </a:solidFill>
                <a:latin typeface="Georgia" pitchFamily="18" charset="0"/>
              </a:rPr>
            </a:br>
            <a:r>
              <a:rPr lang="en-US" sz="2000" b="1" dirty="0" smtClean="0">
                <a:solidFill>
                  <a:srgbClr val="365F91"/>
                </a:solidFill>
                <a:latin typeface="Georgia" pitchFamily="18" charset="0"/>
              </a:rPr>
              <a:t>Size			</a:t>
            </a:r>
            <a:r>
              <a:rPr lang="en-US" sz="2000" b="1" dirty="0" smtClean="0">
                <a:solidFill>
                  <a:srgbClr val="3DB5AF"/>
                </a:solidFill>
                <a:latin typeface="Georgia" pitchFamily="18" charset="0"/>
              </a:rPr>
              <a:t>435,000 GSF</a:t>
            </a:r>
          </a:p>
          <a:p>
            <a:r>
              <a:rPr lang="en-US" sz="2000" b="1" dirty="0" smtClean="0">
                <a:solidFill>
                  <a:srgbClr val="365F91"/>
                </a:solidFill>
                <a:latin typeface="Georgia" pitchFamily="18" charset="0"/>
              </a:rPr>
              <a:t>Number </a:t>
            </a:r>
            <a:r>
              <a:rPr lang="en-US" sz="2000" b="1" dirty="0">
                <a:solidFill>
                  <a:srgbClr val="365F91"/>
                </a:solidFill>
                <a:latin typeface="Georgia" pitchFamily="18" charset="0"/>
              </a:rPr>
              <a:t>of </a:t>
            </a:r>
            <a:r>
              <a:rPr lang="en-US" sz="2000" b="1" dirty="0" smtClean="0">
                <a:solidFill>
                  <a:srgbClr val="365F91"/>
                </a:solidFill>
                <a:latin typeface="Georgia" pitchFamily="18" charset="0"/>
              </a:rPr>
              <a:t>Stories</a:t>
            </a:r>
            <a:r>
              <a:rPr lang="en-US" sz="2000" b="1" dirty="0">
                <a:solidFill>
                  <a:srgbClr val="365F91"/>
                </a:solidFill>
                <a:latin typeface="Georgia" pitchFamily="18" charset="0"/>
              </a:rPr>
              <a:t>	</a:t>
            </a:r>
            <a:r>
              <a:rPr lang="en-US" sz="2000" b="1" dirty="0" smtClean="0">
                <a:solidFill>
                  <a:srgbClr val="3DB5AF"/>
                </a:solidFill>
                <a:latin typeface="Georgia" pitchFamily="18" charset="0"/>
              </a:rPr>
              <a:t>11 </a:t>
            </a:r>
            <a:r>
              <a:rPr lang="en-US" sz="2000" b="1" dirty="0">
                <a:solidFill>
                  <a:srgbClr val="3DB5AF"/>
                </a:solidFill>
                <a:latin typeface="Georgia" pitchFamily="18" charset="0"/>
              </a:rPr>
              <a:t>above grade, 2 below</a:t>
            </a:r>
            <a:r>
              <a:rPr lang="en-US" sz="2000" dirty="0">
                <a:solidFill>
                  <a:srgbClr val="3DB5AF"/>
                </a:solidFill>
                <a:latin typeface="Georgia" pitchFamily="18" charset="0"/>
              </a:rPr>
              <a:t/>
            </a:r>
            <a:br>
              <a:rPr lang="en-US" sz="2000" dirty="0">
                <a:solidFill>
                  <a:srgbClr val="3DB5AF"/>
                </a:solidFill>
                <a:latin typeface="Georgia" pitchFamily="18" charset="0"/>
              </a:rPr>
            </a:br>
            <a:r>
              <a:rPr lang="en-US" sz="2000" b="1" dirty="0">
                <a:solidFill>
                  <a:srgbClr val="365F91"/>
                </a:solidFill>
                <a:latin typeface="Georgia" pitchFamily="18" charset="0"/>
              </a:rPr>
              <a:t>Construction </a:t>
            </a:r>
            <a:r>
              <a:rPr lang="en-US" sz="2000" b="1" dirty="0" smtClean="0">
                <a:solidFill>
                  <a:srgbClr val="365F91"/>
                </a:solidFill>
                <a:latin typeface="Georgia" pitchFamily="18" charset="0"/>
              </a:rPr>
              <a:t>Date	</a:t>
            </a:r>
            <a:r>
              <a:rPr lang="en-US" sz="2000" b="1" dirty="0" smtClean="0">
                <a:solidFill>
                  <a:srgbClr val="3DB5AF"/>
                </a:solidFill>
                <a:latin typeface="Georgia" pitchFamily="18" charset="0"/>
              </a:rPr>
              <a:t>July </a:t>
            </a:r>
            <a:r>
              <a:rPr lang="en-US" sz="2000" b="1" dirty="0">
                <a:solidFill>
                  <a:srgbClr val="3DB5AF"/>
                </a:solidFill>
                <a:latin typeface="Georgia" pitchFamily="18" charset="0"/>
              </a:rPr>
              <a:t>2013-September 2017</a:t>
            </a:r>
            <a:r>
              <a:rPr lang="en-US" sz="2000" dirty="0">
                <a:solidFill>
                  <a:srgbClr val="365F91"/>
                </a:solidFill>
                <a:latin typeface="Georgia" pitchFamily="18" charset="0"/>
              </a:rPr>
              <a:t/>
            </a:r>
            <a:br>
              <a:rPr lang="en-US" sz="2000" dirty="0">
                <a:solidFill>
                  <a:srgbClr val="365F91"/>
                </a:solidFill>
                <a:latin typeface="Georgia" pitchFamily="18" charset="0"/>
              </a:rPr>
            </a:br>
            <a:r>
              <a:rPr lang="en-US" sz="2000" b="1" dirty="0">
                <a:solidFill>
                  <a:srgbClr val="365F91"/>
                </a:solidFill>
                <a:latin typeface="Georgia" pitchFamily="18" charset="0"/>
              </a:rPr>
              <a:t>Construction </a:t>
            </a:r>
            <a:r>
              <a:rPr lang="en-US" sz="2000" b="1" dirty="0" smtClean="0">
                <a:solidFill>
                  <a:srgbClr val="365F91"/>
                </a:solidFill>
                <a:latin typeface="Georgia" pitchFamily="18" charset="0"/>
              </a:rPr>
              <a:t>Cost	</a:t>
            </a:r>
            <a:r>
              <a:rPr lang="en-US" sz="2000" b="1" dirty="0" smtClean="0">
                <a:solidFill>
                  <a:srgbClr val="3DB5AF"/>
                </a:solidFill>
                <a:latin typeface="Georgia" pitchFamily="18" charset="0"/>
              </a:rPr>
              <a:t>$206 </a:t>
            </a:r>
            <a:r>
              <a:rPr lang="en-US" sz="2000" b="1" dirty="0">
                <a:solidFill>
                  <a:srgbClr val="3DB5AF"/>
                </a:solidFill>
                <a:latin typeface="Georgia" pitchFamily="18" charset="0"/>
              </a:rPr>
              <a:t>Million</a:t>
            </a:r>
            <a:r>
              <a:rPr lang="en-US" sz="2000" dirty="0">
                <a:solidFill>
                  <a:srgbClr val="365F91"/>
                </a:solidFill>
                <a:latin typeface="Georgia" pitchFamily="18" charset="0"/>
              </a:rPr>
              <a:t/>
            </a:r>
            <a:br>
              <a:rPr lang="en-US" sz="2000" dirty="0">
                <a:solidFill>
                  <a:srgbClr val="365F91"/>
                </a:solidFill>
                <a:latin typeface="Georgia" pitchFamily="18" charset="0"/>
              </a:rPr>
            </a:br>
            <a:r>
              <a:rPr lang="en-US" sz="2000" b="1" dirty="0" smtClean="0">
                <a:solidFill>
                  <a:srgbClr val="365F91"/>
                </a:solidFill>
                <a:latin typeface="Georgia" pitchFamily="18" charset="0"/>
              </a:rPr>
              <a:t>Delivery Method	</a:t>
            </a:r>
            <a:r>
              <a:rPr lang="en-US" sz="2000" b="1" dirty="0" smtClean="0">
                <a:solidFill>
                  <a:srgbClr val="3DB5AF"/>
                </a:solidFill>
                <a:latin typeface="Georgia" pitchFamily="18" charset="0"/>
              </a:rPr>
              <a:t>CM </a:t>
            </a:r>
            <a:r>
              <a:rPr lang="en-US" sz="2000" b="1" dirty="0">
                <a:solidFill>
                  <a:srgbClr val="3DB5AF"/>
                </a:solidFill>
                <a:latin typeface="Georgia" pitchFamily="18" charset="0"/>
              </a:rPr>
              <a:t>at </a:t>
            </a:r>
            <a:r>
              <a:rPr lang="en-US" sz="2000" b="1" dirty="0" smtClean="0">
                <a:solidFill>
                  <a:srgbClr val="3DB5AF"/>
                </a:solidFill>
                <a:latin typeface="Georgia" pitchFamily="18" charset="0"/>
              </a:rPr>
              <a:t>Risk</a:t>
            </a:r>
            <a:endParaRPr lang="en-US" sz="2000" dirty="0">
              <a:solidFill>
                <a:srgbClr val="3DB5AF"/>
              </a:solidFill>
              <a:latin typeface="Georgia" pitchFamily="18" charset="0"/>
            </a:endParaRPr>
          </a:p>
        </p:txBody>
      </p:sp>
      <p:pic>
        <p:nvPicPr>
          <p:cNvPr id="8" name="Picture 7" descr="Macintosh HD:Users:kathryngonzales:Desktop:Building Footprint with Labels.png"/>
          <p:cNvPicPr>
            <a:picLocks noChangeAspect="1"/>
          </p:cNvPicPr>
          <p:nvPr/>
        </p:nvPicPr>
        <p:blipFill rotWithShape="1">
          <a:blip r:embed="rId3">
            <a:duotone>
              <a:prstClr val="black"/>
              <a:srgbClr val="3DB5AF">
                <a:tint val="45000"/>
                <a:satMod val="400000"/>
              </a:srgb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329" r="885"/>
          <a:stretch/>
        </p:blipFill>
        <p:spPr bwMode="auto">
          <a:xfrm>
            <a:off x="9372600" y="3669405"/>
            <a:ext cx="4191000" cy="3017553"/>
          </a:xfrm>
          <a:prstGeom prst="rect">
            <a:avLst/>
          </a:prstGeom>
          <a:noFill/>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5760" y1="79669" x2="11060" y2="96454"/>
                        <a14:foregroundMark x1="14516" y1="95508" x2="35484" y2="92908"/>
                        <a14:foregroundMark x1="58525" y1="93381" x2="73733" y2="84870"/>
                      </a14:backgroundRemoval>
                    </a14:imgEffect>
                  </a14:imgLayer>
                </a14:imgProps>
              </a:ext>
              <a:ext uri="{28A0092B-C50C-407E-A947-70E740481C1C}">
                <a14:useLocalDpi xmlns:a14="http://schemas.microsoft.com/office/drawing/2010/main" val="0"/>
              </a:ext>
            </a:extLst>
          </a:blip>
          <a:stretch>
            <a:fillRect/>
          </a:stretch>
        </p:blipFill>
        <p:spPr>
          <a:xfrm>
            <a:off x="13838840" y="2657884"/>
            <a:ext cx="4133850" cy="4029075"/>
          </a:xfrm>
          <a:prstGeom prst="rect">
            <a:avLst/>
          </a:prstGeom>
        </p:spPr>
      </p:pic>
      <p:pic>
        <p:nvPicPr>
          <p:cNvPr id="18" name="Picture 17"/>
          <p:cNvPicPr/>
          <p:nvPr/>
        </p:nvPicPr>
        <p:blipFill>
          <a:blip r:embed="rId7">
            <a:extLst>
              <a:ext uri="{BEBA8EAE-BF5A-486C-A8C5-ECC9F3942E4B}">
                <a14:imgProps xmlns:a14="http://schemas.microsoft.com/office/drawing/2010/main">
                  <a14:imgLayer r:embed="rId8">
                    <a14:imgEffect>
                      <a14:backgroundRemoval t="0" b="100000" l="0" r="100000">
                        <a14:foregroundMark x1="1667" y1="12676" x2="1667" y2="12676"/>
                        <a14:foregroundMark x1="3667" y1="14789" x2="3667" y2="27465"/>
                        <a14:foregroundMark x1="19000" y1="14085" x2="24333" y2="14085"/>
                        <a14:foregroundMark x1="29000" y1="20423" x2="30000" y2="28169"/>
                        <a14:foregroundMark x1="40000" y1="11268" x2="40000" y2="19718"/>
                        <a14:foregroundMark x1="48000" y1="18310" x2="49000" y2="28169"/>
                        <a14:foregroundMark x1="59667" y1="19718" x2="60333" y2="26761"/>
                        <a14:foregroundMark x1="63000" y1="16197" x2="66000" y2="16197"/>
                        <a14:foregroundMark x1="67333" y1="26056" x2="66333" y2="31690"/>
                        <a14:foregroundMark x1="36333" y1="67606" x2="38333" y2="78169"/>
                        <a14:foregroundMark x1="46667" y1="68310" x2="46000" y2="59155"/>
                        <a14:foregroundMark x1="33333" y1="75352" x2="33333" y2="80986"/>
                        <a14:foregroundMark x1="53000" y1="71831" x2="57000" y2="67606"/>
                        <a14:foregroundMark x1="60333" y1="70423" x2="60667" y2="80282"/>
                        <a14:foregroundMark x1="57333" y1="82394" x2="53000" y2="87324"/>
                        <a14:foregroundMark x1="67000" y1="62676" x2="67000" y2="73944"/>
                        <a14:foregroundMark x1="72667" y1="73944" x2="72000" y2="82394"/>
                        <a14:foregroundMark x1="85000" y1="73944" x2="86667" y2="85211"/>
                      </a14:backgroundRemoval>
                    </a14:imgEffect>
                  </a14:imgLayer>
                </a14:imgProps>
              </a:ext>
              <a:ext uri="{28A0092B-C50C-407E-A947-70E740481C1C}">
                <a14:useLocalDpi xmlns:a14="http://schemas.microsoft.com/office/drawing/2010/main" val="0"/>
              </a:ext>
            </a:extLst>
          </a:blip>
          <a:stretch>
            <a:fillRect/>
          </a:stretch>
        </p:blipFill>
        <p:spPr>
          <a:xfrm>
            <a:off x="6862988" y="3124200"/>
            <a:ext cx="1823812" cy="936463"/>
          </a:xfrm>
          <a:prstGeom prst="rect">
            <a:avLst/>
          </a:prstGeom>
        </p:spPr>
      </p:pic>
      <p:pic>
        <p:nvPicPr>
          <p:cNvPr id="12" name="Picture 11" descr="https://m1.behance.net/rendition/modules/71532601/disp/79580c6b8f076da2ebc078a1dca59651.jpg"/>
          <p:cNvPicPr/>
          <p:nvPr/>
        </p:nvPicPr>
        <p:blipFill rotWithShape="1">
          <a:blip r:embed="rId9">
            <a:extLst>
              <a:ext uri="{BEBA8EAE-BF5A-486C-A8C5-ECC9F3942E4B}">
                <a14:imgProps xmlns:a14="http://schemas.microsoft.com/office/drawing/2010/main">
                  <a14:imgLayer r:embed="rId10">
                    <a14:imgEffect>
                      <a14:backgroundRemoval t="37381" b="62143" l="7667" r="90667">
                        <a14:foregroundMark x1="29500" y1="43810" x2="29500" y2="43810"/>
                        <a14:foregroundMark x1="36833" y1="49762" x2="36833" y2="49762"/>
                        <a14:foregroundMark x1="44333" y1="50952" x2="44333" y2="50952"/>
                        <a14:foregroundMark x1="52167" y1="48333" x2="52167" y2="48333"/>
                        <a14:foregroundMark x1="55500" y1="48095" x2="55500" y2="48095"/>
                        <a14:foregroundMark x1="63333" y1="48095" x2="63333" y2="48095"/>
                        <a14:foregroundMark x1="66500" y1="49524" x2="66500" y2="49524"/>
                        <a14:foregroundMark x1="74333" y1="49286" x2="74333" y2="49286"/>
                        <a14:foregroundMark x1="81667" y1="49286" x2="81667" y2="49286"/>
                        <a14:foregroundMark x1="13667" y1="56905" x2="13667" y2="56905"/>
                        <a14:foregroundMark x1="88833" y1="56667" x2="88833" y2="56667"/>
                        <a14:foregroundMark x1="90167" y1="56190" x2="90167" y2="56190"/>
                      </a14:backgroundRemoval>
                    </a14:imgEffect>
                  </a14:imgLayer>
                </a14:imgProps>
              </a:ext>
              <a:ext uri="{28A0092B-C50C-407E-A947-70E740481C1C}">
                <a14:useLocalDpi xmlns:a14="http://schemas.microsoft.com/office/drawing/2010/main" val="0"/>
              </a:ext>
            </a:extLst>
          </a:blip>
          <a:srcRect l="8193" t="38031" r="9120" b="38291"/>
          <a:stretch/>
        </p:blipFill>
        <p:spPr bwMode="auto">
          <a:xfrm>
            <a:off x="6528776" y="5777960"/>
            <a:ext cx="2178324" cy="414247"/>
          </a:xfrm>
          <a:prstGeom prst="rect">
            <a:avLst/>
          </a:prstGeom>
          <a:noFill/>
          <a:ln>
            <a:noFill/>
          </a:ln>
          <a:extLst>
            <a:ext uri="{53640926-AAD7-44D8-BBD7-CCE9431645EC}">
              <a14:shadowObscured xmlns:a14="http://schemas.microsoft.com/office/drawing/2010/main"/>
            </a:ext>
          </a:extLst>
        </p:spPr>
      </p:pic>
      <p:pic>
        <p:nvPicPr>
          <p:cNvPr id="1026" name="Picture 2" descr="C:\Users\kgonzales\Dropbox (Personal)\AA Thesis\Presentation\Images\HO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81696" y="3276600"/>
            <a:ext cx="1190504" cy="1190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cstate="print">
            <a:extLst>
              <a:ext uri="{BEBA8EAE-BF5A-486C-A8C5-ECC9F3942E4B}">
                <a14:imgProps xmlns:a14="http://schemas.microsoft.com/office/drawing/2010/main">
                  <a14:imgLayer r:embed="rId13">
                    <a14:imgEffect>
                      <a14:backgroundRemoval t="2778" b="100000" l="0" r="100000">
                        <a14:foregroundMark x1="30200" y1="17593" x2="36400" y2="16667"/>
                        <a14:foregroundMark x1="31600" y1="47222" x2="36000" y2="47222"/>
                        <a14:foregroundMark x1="30400" y1="77778" x2="36000" y2="75000"/>
                        <a14:foregroundMark x1="43200" y1="32407" x2="43000" y2="52778"/>
                        <a14:foregroundMark x1="53400" y1="14815" x2="54600" y2="26852"/>
                        <a14:foregroundMark x1="57600" y1="23148" x2="57800" y2="31481"/>
                        <a14:foregroundMark x1="63800" y1="21296" x2="63400" y2="30556"/>
                        <a14:foregroundMark x1="63800" y1="7407" x2="63800" y2="7407"/>
                        <a14:foregroundMark x1="66400" y1="17593" x2="66800" y2="27778"/>
                        <a14:foregroundMark x1="68800" y1="25000" x2="68800" y2="25000"/>
                        <a14:foregroundMark x1="69200" y1="10185" x2="69200" y2="10185"/>
                        <a14:foregroundMark x1="73400" y1="20370" x2="73400" y2="20370"/>
                        <a14:foregroundMark x1="77400" y1="25000" x2="77400" y2="25000"/>
                        <a14:foregroundMark x1="83200" y1="22222" x2="83200" y2="22222"/>
                        <a14:foregroundMark x1="89800" y1="21296" x2="89800" y2="21296"/>
                        <a14:foregroundMark x1="53400" y1="50926" x2="53400" y2="50926"/>
                        <a14:foregroundMark x1="56600" y1="61111" x2="56600" y2="61111"/>
                        <a14:foregroundMark x1="62600" y1="63889" x2="62600" y2="63889"/>
                        <a14:foregroundMark x1="68800" y1="62963" x2="68800" y2="62963"/>
                        <a14:foregroundMark x1="69000" y1="52778" x2="69000" y2="52778"/>
                        <a14:foregroundMark x1="71400" y1="64815" x2="71400" y2="64815"/>
                        <a14:foregroundMark x1="77200" y1="64815" x2="77200" y2="64815"/>
                        <a14:foregroundMark x1="83400" y1="64815" x2="83400" y2="64815"/>
                        <a14:foregroundMark x1="89400" y1="67593" x2="89400" y2="67593"/>
                        <a14:foregroundMark x1="93000" y1="64815" x2="93000" y2="64815"/>
                        <a14:foregroundMark x1="51050" y1="20388" x2="50420" y2="33010"/>
                        <a14:foregroundMark x1="49790" y1="56311" x2="49790" y2="76699"/>
                        <a14:foregroundMark x1="56723" y1="66990" x2="56303" y2="76699"/>
                        <a14:foregroundMark x1="60084" y1="64078" x2="60714" y2="76699"/>
                        <a14:foregroundMark x1="62815" y1="71845" x2="62815" y2="76699"/>
                        <a14:foregroundMark x1="66176" y1="71845" x2="66176" y2="78641"/>
                        <a14:foregroundMark x1="74370" y1="64078" x2="75210" y2="71845"/>
                        <a14:foregroundMark x1="80462" y1="64078" x2="81092" y2="71845"/>
                        <a14:foregroundMark x1="87185" y1="66019" x2="87185" y2="68932"/>
                        <a14:foregroundMark x1="94748" y1="71845" x2="97059" y2="78641"/>
                        <a14:foregroundMark x1="60504" y1="22330" x2="60924" y2="33981"/>
                        <a14:foregroundMark x1="80042" y1="25243" x2="80042" y2="31068"/>
                        <a14:foregroundMark x1="74580" y1="31068" x2="75000" y2="39806"/>
                        <a14:backgroundMark x1="85000" y1="65741" x2="85000" y2="65741"/>
                        <a14:backgroundMark x1="78992" y1="66990" x2="78992" y2="66990"/>
                      </a14:backgroundRemoval>
                    </a14:imgEffect>
                  </a14:imgLayer>
                </a14:imgProps>
              </a:ext>
              <a:ext uri="{28A0092B-C50C-407E-A947-70E740481C1C}">
                <a14:useLocalDpi xmlns:a14="http://schemas.microsoft.com/office/drawing/2010/main" val="0"/>
              </a:ext>
            </a:extLst>
          </a:blip>
          <a:stretch>
            <a:fillRect/>
          </a:stretch>
        </p:blipFill>
        <p:spPr>
          <a:xfrm>
            <a:off x="4267200" y="5268579"/>
            <a:ext cx="1981200" cy="427939"/>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19600" y="4646514"/>
            <a:ext cx="2362200" cy="306486"/>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40244" y="4343400"/>
            <a:ext cx="1570356" cy="637116"/>
          </a:xfrm>
          <a:prstGeom prst="rect">
            <a:avLst/>
          </a:prstGeom>
        </p:spPr>
      </p:pic>
      <p:pic>
        <p:nvPicPr>
          <p:cNvPr id="19" name="Picture 18"/>
          <p:cNvPicPr>
            <a:picLocks noChangeAspect="1"/>
          </p:cNvPicPr>
          <p:nvPr/>
        </p:nvPicPr>
        <p:blipFill rotWithShape="1">
          <a:blip r:embed="rId16">
            <a:extLst>
              <a:ext uri="{28A0092B-C50C-407E-A947-70E740481C1C}">
                <a14:useLocalDpi xmlns:a14="http://schemas.microsoft.com/office/drawing/2010/main" val="0"/>
              </a:ext>
            </a:extLst>
          </a:blip>
          <a:srcRect l="5220" r="39818"/>
          <a:stretch/>
        </p:blipFill>
        <p:spPr>
          <a:xfrm>
            <a:off x="4800600" y="5867400"/>
            <a:ext cx="1034346" cy="876321"/>
          </a:xfrm>
          <a:prstGeom prst="rect">
            <a:avLst/>
          </a:prstGeom>
        </p:spPr>
      </p:pic>
      <p:pic>
        <p:nvPicPr>
          <p:cNvPr id="21" name="Picture 20"/>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1634" y1="4067" x2="1634" y2="4067"/>
                        <a14:foregroundMark x1="2514" y1="6220" x2="5720" y2="10048"/>
                        <a14:foregroundMark x1="6348" y1="11722" x2="10308" y2="19617"/>
                        <a14:foregroundMark x1="817" y1="20813" x2="4903" y2="20096"/>
                        <a14:foregroundMark x1="4525" y1="31818" x2="6097" y2="31818"/>
                        <a14:foregroundMark x1="2263" y1="49282" x2="2011" y2="64354"/>
                        <a14:foregroundMark x1="4903" y1="47847" x2="5028" y2="62679"/>
                        <a14:foregroundMark x1="7668" y1="50239" x2="7920" y2="66746"/>
                        <a14:foregroundMark x1="4148" y1="89234" x2="9239" y2="95933"/>
                        <a14:foregroundMark x1="4023" y1="89474" x2="1069" y2="82297"/>
                        <a14:foregroundMark x1="13891" y1="54785" x2="13891" y2="54785"/>
                        <a14:foregroundMark x1="20427" y1="59809" x2="20427" y2="59809"/>
                        <a14:foregroundMark x1="25330" y1="60287" x2="25330" y2="60287"/>
                        <a14:foregroundMark x1="27593" y1="57656" x2="27593" y2="57656"/>
                        <a14:foregroundMark x1="32810" y1="58373" x2="32810" y2="58373"/>
                        <a14:foregroundMark x1="38341" y1="57895" x2="38341" y2="57895"/>
                        <a14:foregroundMark x1="43935" y1="59330" x2="43935" y2="59330"/>
                        <a14:foregroundMark x1="47454" y1="59809" x2="47454" y2="59809"/>
                        <a14:foregroundMark x1="50911" y1="57177" x2="50911" y2="57177"/>
                        <a14:foregroundMark x1="55374" y1="64833" x2="55374" y2="64833"/>
                        <a14:foregroundMark x1="58517" y1="60766" x2="58517" y2="60766"/>
                        <a14:foregroundMark x1="62854" y1="59330" x2="62854" y2="59330"/>
                        <a14:foregroundMark x1="70773" y1="58852" x2="70773" y2="58852"/>
                        <a14:foregroundMark x1="73790" y1="58852" x2="73790" y2="58852"/>
                        <a14:foregroundMark x1="78316" y1="61244" x2="78316" y2="61244"/>
                        <a14:foregroundMark x1="82338" y1="63876" x2="82338" y2="63876"/>
                        <a14:foregroundMark x1="87492" y1="59809" x2="87492" y2="59809"/>
                        <a14:foregroundMark x1="91075" y1="58373" x2="91075" y2="58373"/>
                        <a14:foregroundMark x1="98994" y1="58852" x2="98994" y2="58852"/>
                        <a14:foregroundMark x1="66562" y1="58373" x2="66939" y2="66746"/>
                        <a14:foregroundMark x1="80515" y1="55742" x2="80515" y2="55742"/>
                        <a14:foregroundMark x1="53488" y1="55742" x2="53488" y2="55742"/>
                        <a14:foregroundMark x1="57197" y1="65311" x2="57197" y2="65311"/>
                        <a14:foregroundMark x1="17599" y1="52392" x2="17599" y2="52392"/>
                        <a14:backgroundMark x1="16342" y1="31100" x2="94783" y2="23206"/>
                        <a14:backgroundMark x1="37335" y1="61244" x2="37335" y2="61244"/>
                        <a14:backgroundMark x1="56317" y1="63876" x2="56317" y2="63876"/>
                        <a14:backgroundMark x1="70270" y1="62679" x2="70270" y2="62679"/>
                        <a14:backgroundMark x1="75236" y1="60766" x2="75236" y2="60766"/>
                        <a14:backgroundMark x1="86989" y1="62919" x2="86989" y2="62919"/>
                        <a14:backgroundMark x1="97234" y1="62679" x2="97234" y2="62679"/>
                        <a14:backgroundMark x1="691" y1="92823" x2="2577" y2="97847"/>
                        <a14:backgroundMark x1="1383" y1="8612" x2="6223" y2="15550"/>
                      </a14:backgroundRemoval>
                    </a14:imgEffect>
                  </a14:imgLayer>
                </a14:imgProps>
              </a:ext>
              <a:ext uri="{28A0092B-C50C-407E-A947-70E740481C1C}">
                <a14:useLocalDpi xmlns:a14="http://schemas.microsoft.com/office/drawing/2010/main" val="0"/>
              </a:ext>
            </a:extLst>
          </a:blip>
          <a:stretch>
            <a:fillRect/>
          </a:stretch>
        </p:blipFill>
        <p:spPr>
          <a:xfrm>
            <a:off x="4649573" y="2057400"/>
            <a:ext cx="4119813" cy="1082163"/>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300512" y="5210970"/>
            <a:ext cx="2634853" cy="413663"/>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84199" y="6345534"/>
            <a:ext cx="3067478" cy="409632"/>
          </a:xfrm>
          <a:prstGeom prst="rect">
            <a:avLst/>
          </a:prstGeom>
        </p:spPr>
      </p:pic>
      <p:grpSp>
        <p:nvGrpSpPr>
          <p:cNvPr id="32" name="Group 31"/>
          <p:cNvGrpSpPr/>
          <p:nvPr/>
        </p:nvGrpSpPr>
        <p:grpSpPr>
          <a:xfrm>
            <a:off x="18794550" y="2932315"/>
            <a:ext cx="3228975" cy="3181350"/>
            <a:chOff x="0" y="0"/>
            <a:chExt cx="3495675" cy="3400425"/>
          </a:xfrm>
          <a:effectLst>
            <a:outerShdw blurRad="50800" dist="38100" dir="18900000" algn="bl" rotWithShape="0">
              <a:prstClr val="black">
                <a:alpha val="40000"/>
              </a:prstClr>
            </a:outerShdw>
          </a:effectLst>
        </p:grpSpPr>
        <p:pic>
          <p:nvPicPr>
            <p:cNvPr id="33" name="Picture 3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3495675" cy="3400425"/>
            </a:xfrm>
            <a:prstGeom prst="rect">
              <a:avLst/>
            </a:prstGeom>
            <a:effectLst>
              <a:outerShdw blurRad="50800" dist="38100" dir="2700000" algn="tl" rotWithShape="0">
                <a:prstClr val="black">
                  <a:alpha val="40000"/>
                </a:prstClr>
              </a:outerShdw>
            </a:effectLst>
          </p:spPr>
        </p:pic>
        <p:cxnSp>
          <p:nvCxnSpPr>
            <p:cNvPr id="34" name="Straight Arrow Connector 33"/>
            <p:cNvCxnSpPr/>
            <p:nvPr/>
          </p:nvCxnSpPr>
          <p:spPr>
            <a:xfrm>
              <a:off x="171450" y="666750"/>
              <a:ext cx="723900" cy="8286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895350" y="1495425"/>
              <a:ext cx="457200" cy="3905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0" name="Group 49"/>
          <p:cNvGrpSpPr/>
          <p:nvPr/>
        </p:nvGrpSpPr>
        <p:grpSpPr>
          <a:xfrm>
            <a:off x="4495800" y="1722942"/>
            <a:ext cx="3861224" cy="563059"/>
            <a:chOff x="4724400" y="1722943"/>
            <a:chExt cx="3861224" cy="563059"/>
          </a:xfrm>
        </p:grpSpPr>
        <p:sp>
          <p:nvSpPr>
            <p:cNvPr id="51" name="Title 1"/>
            <p:cNvSpPr txBox="1">
              <a:spLocks/>
            </p:cNvSpPr>
            <p:nvPr/>
          </p:nvSpPr>
          <p:spPr>
            <a:xfrm>
              <a:off x="4724400" y="1722943"/>
              <a:ext cx="34506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Project Team</a:t>
              </a:r>
              <a:endParaRPr lang="en-US" sz="3200" b="0" dirty="0">
                <a:solidFill>
                  <a:srgbClr val="3DB5AF"/>
                </a:solidFill>
                <a:latin typeface="Georgia" pitchFamily="18" charset="0"/>
              </a:endParaRPr>
            </a:p>
          </p:txBody>
        </p:sp>
        <p:grpSp>
          <p:nvGrpSpPr>
            <p:cNvPr id="52" name="Group 51"/>
            <p:cNvGrpSpPr/>
            <p:nvPr/>
          </p:nvGrpSpPr>
          <p:grpSpPr>
            <a:xfrm rot="5400000">
              <a:off x="6973963" y="674341"/>
              <a:ext cx="204179" cy="3019143"/>
              <a:chOff x="801735" y="3562707"/>
              <a:chExt cx="204179" cy="3019143"/>
            </a:xfrm>
          </p:grpSpPr>
          <p:cxnSp>
            <p:nvCxnSpPr>
              <p:cNvPr id="53" name="Shape 31"/>
              <p:cNvCxnSpPr/>
              <p:nvPr/>
            </p:nvCxnSpPr>
            <p:spPr>
              <a:xfrm rot="16200000" flipH="1">
                <a:off x="-605746" y="5072279"/>
                <a:ext cx="3019143" cy="0"/>
              </a:xfrm>
              <a:prstGeom prst="straightConnector1">
                <a:avLst/>
              </a:prstGeom>
              <a:noFill/>
              <a:ln w="9525" cap="flat">
                <a:solidFill>
                  <a:srgbClr val="999FA9"/>
                </a:solidFill>
                <a:prstDash val="solid"/>
                <a:round/>
                <a:headEnd type="none" w="lg" len="lg"/>
                <a:tailEnd type="none" w="lg" len="lg"/>
              </a:ln>
            </p:spPr>
          </p:cxnSp>
          <p:sp>
            <p:nvSpPr>
              <p:cNvPr id="54"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116160135"/>
              </p:ext>
            </p:extLst>
          </p:nvPr>
        </p:nvGraphicFramePr>
        <p:xfrm>
          <a:off x="19659600" y="3733800"/>
          <a:ext cx="73152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3 | Cash Flow</a:t>
            </a:r>
            <a:endParaRPr lang="en-US" b="0" dirty="0">
              <a:solidFill>
                <a:srgbClr val="365F91"/>
              </a:solidFill>
              <a:latin typeface="Georgi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7465872"/>
              </p:ext>
            </p:extLst>
          </p:nvPr>
        </p:nvGraphicFramePr>
        <p:xfrm>
          <a:off x="9601200" y="1734499"/>
          <a:ext cx="3276600" cy="2194560"/>
        </p:xfrm>
        <a:graphic>
          <a:graphicData uri="http://schemas.openxmlformats.org/drawingml/2006/table">
            <a:tbl>
              <a:tblPr firstRow="1" firstCol="1" bandRow="1"/>
              <a:tblGrid>
                <a:gridCol w="1507236"/>
                <a:gridCol w="1769364"/>
              </a:tblGrid>
              <a:tr h="180975">
                <a:tc>
                  <a:txBody>
                    <a:bodyPr/>
                    <a:lstStyle/>
                    <a:p>
                      <a:pPr marL="0" marR="0" algn="ctr">
                        <a:spcBef>
                          <a:spcPts val="0"/>
                        </a:spcBef>
                        <a:spcAft>
                          <a:spcPts val="0"/>
                        </a:spcAft>
                      </a:pPr>
                      <a:r>
                        <a:rPr lang="en-US" sz="1800" b="1" i="1" dirty="0" smtClean="0">
                          <a:solidFill>
                            <a:srgbClr val="000000"/>
                          </a:solidFill>
                          <a:effectLst/>
                          <a:latin typeface="Georgia"/>
                          <a:ea typeface="Times New Roman"/>
                          <a:cs typeface="Arial"/>
                        </a:rPr>
                        <a:t>Fiscal</a:t>
                      </a:r>
                      <a:r>
                        <a:rPr lang="en-US" sz="1800" b="1" i="1" baseline="0" dirty="0" smtClean="0">
                          <a:solidFill>
                            <a:srgbClr val="000000"/>
                          </a:solidFill>
                          <a:effectLst/>
                          <a:latin typeface="Georgia"/>
                          <a:ea typeface="Times New Roman"/>
                          <a:cs typeface="Arial"/>
                        </a:rPr>
                        <a:t> Year</a:t>
                      </a:r>
                      <a:endParaRPr lang="en-US" sz="3600" dirty="0">
                        <a:solidFill>
                          <a:srgbClr val="000000"/>
                        </a:solidFill>
                        <a:effectLst/>
                        <a:latin typeface="Georgia"/>
                        <a:ea typeface="Times New Roman"/>
                        <a:cs typeface="Ayuthaya"/>
                      </a:endParaRPr>
                    </a:p>
                  </a:txBody>
                  <a:tcPr marL="68580" marR="6858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b="1" dirty="0" smtClean="0">
                          <a:solidFill>
                            <a:srgbClr val="000000"/>
                          </a:solidFill>
                          <a:effectLst/>
                          <a:latin typeface="Georgia"/>
                          <a:ea typeface="Times New Roman"/>
                          <a:cs typeface="Arial"/>
                        </a:rPr>
                        <a:t>Funding (million)</a:t>
                      </a:r>
                      <a:endParaRPr lang="en-US" sz="3600" dirty="0">
                        <a:solidFill>
                          <a:srgbClr val="000000"/>
                        </a:solidFill>
                        <a:effectLst/>
                        <a:latin typeface="Georgia"/>
                        <a:ea typeface="Times New Roman"/>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2014</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$18</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2015</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$59</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2016</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$91.5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2017</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$53</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FY 2018</a:t>
                      </a: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$9.5</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smtClean="0">
                          <a:solidFill>
                            <a:srgbClr val="000000"/>
                          </a:solidFill>
                          <a:effectLst/>
                          <a:latin typeface="Georgia"/>
                          <a:ea typeface="Times New Roman"/>
                          <a:cs typeface="Arial"/>
                        </a:rPr>
                        <a:t>Total</a:t>
                      </a: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$231</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pSp>
        <p:nvGrpSpPr>
          <p:cNvPr id="7" name="Group 6"/>
          <p:cNvGrpSpPr/>
          <p:nvPr/>
        </p:nvGrpSpPr>
        <p:grpSpPr>
          <a:xfrm>
            <a:off x="13087356" y="1828800"/>
            <a:ext cx="4933950" cy="2326322"/>
            <a:chOff x="0" y="0"/>
            <a:chExt cx="2514599" cy="1604961"/>
          </a:xfrm>
        </p:grpSpPr>
        <p:graphicFrame>
          <p:nvGraphicFramePr>
            <p:cNvPr id="8" name="Chart 7"/>
            <p:cNvGraphicFramePr/>
            <p:nvPr>
              <p:extLst>
                <p:ext uri="{D42A27DB-BD31-4B8C-83A1-F6EECF244321}">
                  <p14:modId xmlns:p14="http://schemas.microsoft.com/office/powerpoint/2010/main" val="2228896735"/>
                </p:ext>
              </p:extLst>
            </p:nvPr>
          </p:nvGraphicFramePr>
          <p:xfrm>
            <a:off x="0" y="0"/>
            <a:ext cx="2514599" cy="16049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
            <p:cNvSpPr txBox="1"/>
            <p:nvPr/>
          </p:nvSpPr>
          <p:spPr>
            <a:xfrm>
              <a:off x="321799" y="492273"/>
              <a:ext cx="678215" cy="32411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spcBef>
                  <a:spcPts val="0"/>
                </a:spcBef>
                <a:spcAft>
                  <a:spcPts val="0"/>
                </a:spcAft>
              </a:pPr>
              <a:r>
                <a:rPr lang="en-US" sz="1800" dirty="0">
                  <a:solidFill>
                    <a:srgbClr val="000000"/>
                  </a:solidFill>
                  <a:effectLst/>
                  <a:latin typeface="Georgia"/>
                  <a:ea typeface="MS Mincho"/>
                  <a:cs typeface="Times New Roman"/>
                </a:rPr>
                <a:t>$63 mil</a:t>
              </a:r>
              <a:endParaRPr lang="en-US" sz="2000" dirty="0">
                <a:effectLst/>
                <a:latin typeface="Times New Roman"/>
                <a:ea typeface="MS Mincho"/>
              </a:endParaRPr>
            </a:p>
          </p:txBody>
        </p:sp>
        <p:sp>
          <p:nvSpPr>
            <p:cNvPr id="10" name="TextBox 8"/>
            <p:cNvSpPr txBox="1"/>
            <p:nvPr/>
          </p:nvSpPr>
          <p:spPr>
            <a:xfrm>
              <a:off x="611661" y="876112"/>
              <a:ext cx="660203" cy="25023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marL="0" marR="0">
                <a:spcBef>
                  <a:spcPts val="0"/>
                </a:spcBef>
                <a:spcAft>
                  <a:spcPts val="0"/>
                </a:spcAft>
              </a:pPr>
              <a:r>
                <a:rPr lang="en-US" sz="1800" dirty="0">
                  <a:solidFill>
                    <a:srgbClr val="000000"/>
                  </a:solidFill>
                  <a:effectLst/>
                  <a:latin typeface="Georgia"/>
                  <a:ea typeface="MS Mincho"/>
                  <a:cs typeface="Times New Roman"/>
                </a:rPr>
                <a:t>$143 mil</a:t>
              </a:r>
              <a:endParaRPr lang="en-US" sz="2000" dirty="0">
                <a:effectLst/>
                <a:latin typeface="Times New Roman"/>
                <a:ea typeface="MS Mincho"/>
              </a:endParaRPr>
            </a:p>
          </p:txBody>
        </p:sp>
      </p:gr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9144000" y="4648200"/>
            <a:ext cx="9144000" cy="1524000"/>
          </a:xfrm>
          <a:prstGeom prst="rect">
            <a:avLst/>
          </a:prstGeom>
        </p:spPr>
      </p:pic>
      <p:graphicFrame>
        <p:nvGraphicFramePr>
          <p:cNvPr id="12" name="Chart 11"/>
          <p:cNvGraphicFramePr/>
          <p:nvPr>
            <p:extLst>
              <p:ext uri="{D42A27DB-BD31-4B8C-83A1-F6EECF244321}">
                <p14:modId xmlns:p14="http://schemas.microsoft.com/office/powerpoint/2010/main" val="1072466245"/>
              </p:ext>
            </p:extLst>
          </p:nvPr>
        </p:nvGraphicFramePr>
        <p:xfrm>
          <a:off x="18821400" y="152400"/>
          <a:ext cx="8077200" cy="3733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6729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779087947"/>
              </p:ext>
            </p:extLst>
          </p:nvPr>
        </p:nvGraphicFramePr>
        <p:xfrm>
          <a:off x="9144000" y="381000"/>
          <a:ext cx="9144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365F91"/>
                </a:solidFill>
                <a:latin typeface="Georgia" pitchFamily="18" charset="0"/>
              </a:rPr>
              <a:t>Mechanical Review of Cash Flow</a:t>
            </a:r>
            <a:endParaRPr lang="en-US" b="0" dirty="0">
              <a:solidFill>
                <a:srgbClr val="365F91"/>
              </a:solidFill>
              <a:latin typeface="Georgia" pitchFamily="18" charset="0"/>
            </a:endParaRPr>
          </a:p>
        </p:txBody>
      </p:sp>
      <p:graphicFrame>
        <p:nvGraphicFramePr>
          <p:cNvPr id="13" name="Chart 12"/>
          <p:cNvGraphicFramePr/>
          <p:nvPr>
            <p:extLst>
              <p:ext uri="{D42A27DB-BD31-4B8C-83A1-F6EECF244321}">
                <p14:modId xmlns:p14="http://schemas.microsoft.com/office/powerpoint/2010/main" val="3823763810"/>
              </p:ext>
            </p:extLst>
          </p:nvPr>
        </p:nvGraphicFramePr>
        <p:xfrm>
          <a:off x="9982200" y="3886200"/>
          <a:ext cx="8321722"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2793447128"/>
              </p:ext>
            </p:extLst>
          </p:nvPr>
        </p:nvGraphicFramePr>
        <p:xfrm>
          <a:off x="18440400" y="609600"/>
          <a:ext cx="89916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411075201"/>
              </p:ext>
            </p:extLst>
          </p:nvPr>
        </p:nvGraphicFramePr>
        <p:xfrm>
          <a:off x="19126200" y="3886200"/>
          <a:ext cx="8317173" cy="28956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18288000" y="990600"/>
            <a:ext cx="838200" cy="52578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|Mechanical</a:t>
            </a:r>
          </a:p>
          <a:p>
            <a:pPr algn="l"/>
            <a:r>
              <a:rPr lang="en-US" sz="3600" b="1" dirty="0" smtClean="0">
                <a:solidFill>
                  <a:srgbClr val="777777"/>
                </a:solidFill>
                <a:latin typeface="Georgia" pitchFamily="18" charset="0"/>
              </a:rPr>
              <a:t>Review</a:t>
            </a:r>
            <a:endParaRPr lang="en-US" sz="3600" b="1" dirty="0">
              <a:solidFill>
                <a:srgbClr val="777777"/>
              </a:solidFill>
              <a:latin typeface="Georgia" pitchFamily="18" charset="0"/>
            </a:endParaRPr>
          </a:p>
        </p:txBody>
      </p:sp>
      <p:sp>
        <p:nvSpPr>
          <p:cNvPr id="22"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|Original</a:t>
            </a:r>
            <a:endParaRPr lang="en-US" sz="3600" b="1" dirty="0">
              <a:solidFill>
                <a:srgbClr val="777777"/>
              </a:solidFill>
              <a:latin typeface="Georgia" pitchFamily="18" charset="0"/>
            </a:endParaRPr>
          </a:p>
        </p:txBody>
      </p:sp>
    </p:spTree>
    <p:extLst>
      <p:ext uri="{BB962C8B-B14F-4D97-AF65-F5344CB8AC3E}">
        <p14:creationId xmlns:p14="http://schemas.microsoft.com/office/powerpoint/2010/main" val="1300390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0440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365F91"/>
                </a:solidFill>
                <a:latin typeface="Georgia" pitchFamily="18" charset="0"/>
              </a:rPr>
              <a:t>Mechanical Review</a:t>
            </a:r>
          </a:p>
          <a:p>
            <a:r>
              <a:rPr lang="en-US" b="0" dirty="0" smtClean="0">
                <a:solidFill>
                  <a:srgbClr val="365F91"/>
                </a:solidFill>
                <a:latin typeface="Georgia" pitchFamily="18" charset="0"/>
              </a:rPr>
              <a:t>Man-loaded Schedule</a:t>
            </a:r>
            <a:endParaRPr lang="en-US" b="0" dirty="0">
              <a:solidFill>
                <a:srgbClr val="365F91"/>
              </a:solidFill>
              <a:latin typeface="Georgia"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6439" b="37197" l="7255" r="24314"/>
                    </a14:imgEffect>
                  </a14:imgLayer>
                </a14:imgProps>
              </a:ext>
              <a:ext uri="{28A0092B-C50C-407E-A947-70E740481C1C}">
                <a14:useLocalDpi xmlns:a14="http://schemas.microsoft.com/office/drawing/2010/main" val="0"/>
              </a:ext>
            </a:extLst>
          </a:blip>
          <a:srcRect l="7371" t="6812" r="75802" b="62973"/>
          <a:stretch/>
        </p:blipFill>
        <p:spPr bwMode="auto">
          <a:xfrm>
            <a:off x="6096000" y="1417638"/>
            <a:ext cx="2071901" cy="4819422"/>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5816170" y="1037141"/>
            <a:ext cx="2261030" cy="563060"/>
            <a:chOff x="6324600" y="1722943"/>
            <a:chExt cx="2261030" cy="563060"/>
          </a:xfrm>
        </p:grpSpPr>
        <p:sp>
          <p:nvSpPr>
            <p:cNvPr id="9" name="Title 1"/>
            <p:cNvSpPr txBox="1">
              <a:spLocks/>
            </p:cNvSpPr>
            <p:nvPr/>
          </p:nvSpPr>
          <p:spPr>
            <a:xfrm>
              <a:off x="6324600" y="1722943"/>
              <a:ext cx="18504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Legend</a:t>
              </a:r>
              <a:endParaRPr lang="en-US" sz="3200" b="0" dirty="0">
                <a:solidFill>
                  <a:srgbClr val="3DB5AF"/>
                </a:solidFill>
                <a:latin typeface="Georgia" pitchFamily="18" charset="0"/>
              </a:endParaRPr>
            </a:p>
          </p:txBody>
        </p:sp>
        <p:grpSp>
          <p:nvGrpSpPr>
            <p:cNvPr id="10" name="Group 9"/>
            <p:cNvGrpSpPr/>
            <p:nvPr/>
          </p:nvGrpSpPr>
          <p:grpSpPr>
            <a:xfrm rot="5400000">
              <a:off x="7543525" y="1243899"/>
              <a:ext cx="204179" cy="1880030"/>
              <a:chOff x="801735" y="3562703"/>
              <a:chExt cx="204179" cy="1880030"/>
            </a:xfrm>
          </p:grpSpPr>
          <p:cxnSp>
            <p:nvCxnSpPr>
              <p:cNvPr id="11" name="Shape 31"/>
              <p:cNvCxnSpPr/>
              <p:nvPr/>
            </p:nvCxnSpPr>
            <p:spPr>
              <a:xfrm rot="16200000" flipH="1">
                <a:off x="-36187" y="4502718"/>
                <a:ext cx="1880030" cy="0"/>
              </a:xfrm>
              <a:prstGeom prst="straightConnector1">
                <a:avLst/>
              </a:prstGeom>
              <a:noFill/>
              <a:ln w="9525" cap="flat">
                <a:solidFill>
                  <a:srgbClr val="999FA9"/>
                </a:solidFill>
                <a:prstDash val="solid"/>
                <a:round/>
                <a:headEnd type="none" w="lg" len="lg"/>
                <a:tailEnd type="none" w="lg" len="lg"/>
              </a:ln>
            </p:spPr>
          </p:cxnSp>
          <p:sp>
            <p:nvSpPr>
              <p:cNvPr id="12"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600200"/>
            <a:ext cx="18288000" cy="3745366"/>
          </a:xfrm>
          <a:prstGeom prst="rect">
            <a:avLst/>
          </a:prstGeom>
        </p:spPr>
      </p:pic>
    </p:spTree>
    <p:extLst>
      <p:ext uri="{BB962C8B-B14F-4D97-AF65-F5344CB8AC3E}">
        <p14:creationId xmlns:p14="http://schemas.microsoft.com/office/powerpoint/2010/main" val="2208889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365F91"/>
                </a:solidFill>
                <a:latin typeface="Georgia" pitchFamily="18" charset="0"/>
              </a:rPr>
              <a:t>Modified </a:t>
            </a:r>
            <a:r>
              <a:rPr lang="en-US" b="0" dirty="0" smtClean="0">
                <a:solidFill>
                  <a:srgbClr val="365F91"/>
                </a:solidFill>
                <a:latin typeface="Georgia" pitchFamily="18" charset="0"/>
              </a:rPr>
              <a:t>Man-loaded Schedule</a:t>
            </a:r>
            <a:endParaRPr lang="en-US" b="0" dirty="0">
              <a:solidFill>
                <a:srgbClr val="365F91"/>
              </a:solidFill>
              <a:latin typeface="Georgia"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6439" b="37197" l="7255" r="24314"/>
                    </a14:imgEffect>
                  </a14:imgLayer>
                </a14:imgProps>
              </a:ext>
              <a:ext uri="{28A0092B-C50C-407E-A947-70E740481C1C}">
                <a14:useLocalDpi xmlns:a14="http://schemas.microsoft.com/office/drawing/2010/main" val="0"/>
              </a:ext>
            </a:extLst>
          </a:blip>
          <a:srcRect l="7371" t="6812" r="75802" b="62973"/>
          <a:stretch/>
        </p:blipFill>
        <p:spPr bwMode="auto">
          <a:xfrm>
            <a:off x="6096000" y="1417638"/>
            <a:ext cx="2071901" cy="4819422"/>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5816170" y="1037141"/>
            <a:ext cx="2261030" cy="563060"/>
            <a:chOff x="6324600" y="1722943"/>
            <a:chExt cx="2261030" cy="563060"/>
          </a:xfrm>
        </p:grpSpPr>
        <p:sp>
          <p:nvSpPr>
            <p:cNvPr id="9" name="Title 1"/>
            <p:cNvSpPr txBox="1">
              <a:spLocks/>
            </p:cNvSpPr>
            <p:nvPr/>
          </p:nvSpPr>
          <p:spPr>
            <a:xfrm>
              <a:off x="6324600" y="1722943"/>
              <a:ext cx="18504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Legend</a:t>
              </a:r>
              <a:endParaRPr lang="en-US" sz="3200" b="0" dirty="0">
                <a:solidFill>
                  <a:srgbClr val="3DB5AF"/>
                </a:solidFill>
                <a:latin typeface="Georgia" pitchFamily="18" charset="0"/>
              </a:endParaRPr>
            </a:p>
          </p:txBody>
        </p:sp>
        <p:grpSp>
          <p:nvGrpSpPr>
            <p:cNvPr id="10" name="Group 9"/>
            <p:cNvGrpSpPr/>
            <p:nvPr/>
          </p:nvGrpSpPr>
          <p:grpSpPr>
            <a:xfrm rot="5400000">
              <a:off x="7543525" y="1243899"/>
              <a:ext cx="204179" cy="1880030"/>
              <a:chOff x="801735" y="3562703"/>
              <a:chExt cx="204179" cy="1880030"/>
            </a:xfrm>
          </p:grpSpPr>
          <p:cxnSp>
            <p:nvCxnSpPr>
              <p:cNvPr id="11" name="Shape 31"/>
              <p:cNvCxnSpPr/>
              <p:nvPr/>
            </p:nvCxnSpPr>
            <p:spPr>
              <a:xfrm rot="16200000" flipH="1">
                <a:off x="-36187" y="4502718"/>
                <a:ext cx="1880030" cy="0"/>
              </a:xfrm>
              <a:prstGeom prst="straightConnector1">
                <a:avLst/>
              </a:prstGeom>
              <a:noFill/>
              <a:ln w="9525" cap="flat">
                <a:solidFill>
                  <a:srgbClr val="999FA9"/>
                </a:solidFill>
                <a:prstDash val="solid"/>
                <a:round/>
                <a:headEnd type="none" w="lg" len="lg"/>
                <a:tailEnd type="none" w="lg" len="lg"/>
              </a:ln>
            </p:spPr>
          </p:cxnSp>
          <p:sp>
            <p:nvSpPr>
              <p:cNvPr id="12"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600202"/>
            <a:ext cx="18288000" cy="3733798"/>
          </a:xfrm>
          <a:prstGeom prst="rect">
            <a:avLst/>
          </a:prstGeom>
        </p:spPr>
      </p:pic>
      <p:sp>
        <p:nvSpPr>
          <p:cNvPr id="3" name="Rectangle 2"/>
          <p:cNvSpPr/>
          <p:nvPr/>
        </p:nvSpPr>
        <p:spPr>
          <a:xfrm>
            <a:off x="18897600" y="19812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650200" y="25908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602200" y="3162301"/>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059400" y="3314701"/>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735800" y="3581400"/>
            <a:ext cx="1295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052808" y="3738918"/>
            <a:ext cx="2111991" cy="299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516600" y="4038598"/>
            <a:ext cx="838200" cy="304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354800" y="4486701"/>
            <a:ext cx="3352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193000" y="4639100"/>
            <a:ext cx="1676400" cy="2376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048260" y="4038599"/>
            <a:ext cx="1659340" cy="448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081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365F91"/>
                </a:solidFill>
                <a:latin typeface="Georgia" pitchFamily="18" charset="0"/>
              </a:rPr>
              <a:t>Modified </a:t>
            </a:r>
            <a:r>
              <a:rPr lang="en-US" b="0" dirty="0" smtClean="0">
                <a:solidFill>
                  <a:srgbClr val="365F91"/>
                </a:solidFill>
                <a:latin typeface="Georgia" pitchFamily="18" charset="0"/>
              </a:rPr>
              <a:t>Man-loaded Schedule</a:t>
            </a:r>
            <a:endParaRPr lang="en-US" b="0" dirty="0">
              <a:solidFill>
                <a:srgbClr val="365F91"/>
              </a:solidFill>
              <a:latin typeface="Georgia" pitchFamily="18" charset="0"/>
            </a:endParaRPr>
          </a:p>
        </p:txBody>
      </p:sp>
      <p:graphicFrame>
        <p:nvGraphicFramePr>
          <p:cNvPr id="23" name="Chart 22"/>
          <p:cNvGraphicFramePr/>
          <p:nvPr>
            <p:extLst>
              <p:ext uri="{D42A27DB-BD31-4B8C-83A1-F6EECF244321}">
                <p14:modId xmlns:p14="http://schemas.microsoft.com/office/powerpoint/2010/main" val="3398925169"/>
              </p:ext>
            </p:extLst>
          </p:nvPr>
        </p:nvGraphicFramePr>
        <p:xfrm>
          <a:off x="9144000" y="1417638"/>
          <a:ext cx="9144000" cy="3992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22032493"/>
              </p:ext>
            </p:extLst>
          </p:nvPr>
        </p:nvGraphicFramePr>
        <p:xfrm>
          <a:off x="18592800" y="4038600"/>
          <a:ext cx="8534400" cy="2133600"/>
        </p:xfrm>
        <a:graphic>
          <a:graphicData uri="http://schemas.openxmlformats.org/drawingml/2006/table">
            <a:tbl>
              <a:tblPr firstRow="1" firstCol="1" bandRow="1"/>
              <a:tblGrid>
                <a:gridCol w="1143000"/>
                <a:gridCol w="1752600"/>
                <a:gridCol w="2133600"/>
                <a:gridCol w="1676400"/>
                <a:gridCol w="1828800"/>
              </a:tblGrid>
              <a:tr h="0">
                <a:tc>
                  <a:txBody>
                    <a:bodyPr/>
                    <a:lstStyle/>
                    <a:p>
                      <a:pPr marL="0" marR="0" algn="ctr">
                        <a:spcBef>
                          <a:spcPts val="0"/>
                        </a:spcBef>
                        <a:spcAft>
                          <a:spcPts val="0"/>
                        </a:spcAft>
                      </a:pPr>
                      <a:r>
                        <a:rPr lang="en-US" sz="2000" b="1" i="1" dirty="0" smtClean="0">
                          <a:solidFill>
                            <a:srgbClr val="000000"/>
                          </a:solidFill>
                          <a:effectLst/>
                          <a:latin typeface="Georgia" panose="02040502050405020303" pitchFamily="18" charset="0"/>
                          <a:ea typeface="Times New Roman" panose="02020603050405020304" pitchFamily="18" charset="0"/>
                          <a:cs typeface="Ayuthaya"/>
                        </a:rPr>
                        <a:t>Fiscal</a:t>
                      </a:r>
                      <a:r>
                        <a:rPr lang="en-US" sz="2000" b="1" i="1" baseline="0" dirty="0" smtClean="0">
                          <a:solidFill>
                            <a:srgbClr val="000000"/>
                          </a:solidFill>
                          <a:effectLst/>
                          <a:latin typeface="Georgia" panose="02040502050405020303" pitchFamily="18" charset="0"/>
                          <a:ea typeface="Times New Roman" panose="02020603050405020304" pitchFamily="18" charset="0"/>
                          <a:cs typeface="Ayuthaya"/>
                        </a:rPr>
                        <a:t> Year</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nchor="b">
                    <a:lnL>
                      <a:noFill/>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000000"/>
                          </a:solidFill>
                          <a:effectLst/>
                          <a:latin typeface="Georgia" panose="02040502050405020303" pitchFamily="18" charset="0"/>
                          <a:ea typeface="Times New Roman" panose="02020603050405020304" pitchFamily="18" charset="0"/>
                          <a:cs typeface="Ayuthaya"/>
                        </a:rPr>
                        <a:t>Funding</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b="1" kern="1200" dirty="0" smtClean="0">
                          <a:solidFill>
                            <a:srgbClr val="000000"/>
                          </a:solidFill>
                          <a:effectLst/>
                          <a:latin typeface="Georgia" panose="02040502050405020303" pitchFamily="18" charset="0"/>
                          <a:ea typeface="Times New Roman" panose="02020603050405020304" pitchFamily="18" charset="0"/>
                          <a:cs typeface="Ayuthaya"/>
                        </a:rPr>
                        <a:t>Mechanical</a:t>
                      </a:r>
                      <a:r>
                        <a:rPr lang="en-US" sz="2000" b="1" kern="1200" baseline="0" dirty="0" smtClean="0">
                          <a:solidFill>
                            <a:srgbClr val="000000"/>
                          </a:solidFill>
                          <a:effectLst/>
                          <a:latin typeface="Georgia" panose="02040502050405020303" pitchFamily="18" charset="0"/>
                          <a:ea typeface="Times New Roman" panose="02020603050405020304" pitchFamily="18" charset="0"/>
                          <a:cs typeface="Ayuthaya"/>
                        </a:rPr>
                        <a:t> Review Billing</a:t>
                      </a:r>
                      <a:endParaRPr lang="en-US" sz="2000" b="1" kern="12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nchor="b">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000" b="1" kern="1200" dirty="0" smtClean="0">
                          <a:solidFill>
                            <a:srgbClr val="000000"/>
                          </a:solidFill>
                          <a:effectLst/>
                          <a:latin typeface="Georgia" panose="02040502050405020303" pitchFamily="18" charset="0"/>
                          <a:ea typeface="Times New Roman" panose="02020603050405020304" pitchFamily="18" charset="0"/>
                          <a:cs typeface="Ayuthaya"/>
                        </a:rPr>
                        <a:t>Modified Billing</a:t>
                      </a:r>
                      <a:endParaRPr lang="en-US" sz="2000" b="1" kern="12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nchor="b">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c>
                  <a:txBody>
                    <a:bodyPr/>
                    <a:lstStyle/>
                    <a:p>
                      <a:pPr marL="0" marR="0" algn="ctr">
                        <a:spcBef>
                          <a:spcPts val="0"/>
                        </a:spcBef>
                        <a:spcAft>
                          <a:spcPts val="0"/>
                        </a:spcAft>
                      </a:pPr>
                      <a:r>
                        <a:rPr lang="en-US" sz="2000" b="1" dirty="0" smtClean="0">
                          <a:solidFill>
                            <a:srgbClr val="000000"/>
                          </a:solidFill>
                          <a:effectLst/>
                          <a:latin typeface="Georgia" panose="02040502050405020303" pitchFamily="18" charset="0"/>
                          <a:ea typeface="Times New Roman" panose="02020603050405020304" pitchFamily="18" charset="0"/>
                          <a:cs typeface="Ayuthaya"/>
                        </a:rPr>
                        <a:t>Difference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nchor="b">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FY 2014</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lgn="l">
                        <a:spcBef>
                          <a:spcPts val="0"/>
                        </a:spcBef>
                        <a:spcAft>
                          <a:spcPts val="0"/>
                        </a:spcAft>
                      </a:pPr>
                      <a:r>
                        <a:rPr lang="en-US" sz="2000" dirty="0" smtClean="0">
                          <a:effectLst/>
                          <a:latin typeface="Georgia" pitchFamily="18" charset="0"/>
                        </a:rPr>
                        <a:t>$18,000,000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Georgia" pitchFamily="18" charset="0"/>
                        </a:rPr>
                        <a:t>$321,700 </a:t>
                      </a:r>
                      <a:endParaRPr lang="en-US" sz="2000" dirty="0" smtClean="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Georgia" pitchFamily="18" charset="0"/>
                        </a:rPr>
                        <a:t>$321,700 </a:t>
                      </a:r>
                      <a:endParaRPr lang="en-US" sz="2000" dirty="0" smtClean="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a:effectLst/>
                          <a:latin typeface="Georgia" pitchFamily="18" charset="0"/>
                        </a:rPr>
                        <a:t>--</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FY 2015</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lgn="l">
                        <a:spcBef>
                          <a:spcPts val="0"/>
                        </a:spcBef>
                        <a:spcAft>
                          <a:spcPts val="0"/>
                        </a:spcAft>
                      </a:pPr>
                      <a:r>
                        <a:rPr lang="en-US" sz="2000" dirty="0" smtClean="0">
                          <a:effectLst/>
                          <a:latin typeface="Georgia" pitchFamily="18" charset="0"/>
                        </a:rPr>
                        <a:t>$59,000,000</a:t>
                      </a:r>
                      <a:endParaRPr lang="en-US" sz="2000" dirty="0" smtClean="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Georgia" pitchFamily="18" charset="0"/>
                        </a:rPr>
                        <a:t>$10,910,600</a:t>
                      </a:r>
                      <a:endParaRPr lang="en-US" sz="2000" dirty="0" smtClean="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Georgia" pitchFamily="18" charset="0"/>
                        </a:rPr>
                        <a:t>$11,463,500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Georgia" pitchFamily="18" charset="0"/>
                        </a:rPr>
                        <a:t>$552,900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smtClean="0">
                          <a:solidFill>
                            <a:srgbClr val="000000"/>
                          </a:solidFill>
                          <a:effectLst/>
                          <a:latin typeface="Georgia" panose="02040502050405020303" pitchFamily="18" charset="0"/>
                          <a:ea typeface="Times New Roman" panose="02020603050405020304" pitchFamily="18" charset="0"/>
                          <a:cs typeface="Ayuthaya"/>
                        </a:rPr>
                        <a:t>FY 2016</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lgn="l">
                        <a:spcBef>
                          <a:spcPts val="0"/>
                        </a:spcBef>
                        <a:spcAft>
                          <a:spcPts val="0"/>
                        </a:spcAft>
                      </a:pPr>
                      <a:r>
                        <a:rPr lang="en-US" sz="2000" dirty="0" smtClean="0">
                          <a:effectLst/>
                          <a:latin typeface="Georgia" pitchFamily="18" charset="0"/>
                        </a:rPr>
                        <a:t>$91,500,000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smtClean="0">
                          <a:effectLst/>
                          <a:latin typeface="Georgia" pitchFamily="18" charset="0"/>
                        </a:rPr>
                        <a:t>$39,874,100 </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a:effectLst/>
                          <a:latin typeface="Georgia" pitchFamily="18" charset="0"/>
                        </a:rPr>
                        <a:t> $37,377,100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a:effectLst/>
                          <a:latin typeface="Georgia" pitchFamily="18" charset="0"/>
                        </a:rPr>
                        <a:t>($2,497,000)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FY 2017</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lgn="l">
                        <a:spcBef>
                          <a:spcPts val="0"/>
                        </a:spcBef>
                        <a:spcAft>
                          <a:spcPts val="0"/>
                        </a:spcAft>
                      </a:pPr>
                      <a:r>
                        <a:rPr lang="en-US" sz="2000" dirty="0" smtClean="0">
                          <a:effectLst/>
                          <a:latin typeface="Georgia" pitchFamily="18" charset="0"/>
                        </a:rPr>
                        <a:t>$53,000,000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l">
                        <a:spcBef>
                          <a:spcPts val="0"/>
                        </a:spcBef>
                        <a:spcAft>
                          <a:spcPts val="0"/>
                        </a:spcAft>
                      </a:pPr>
                      <a:r>
                        <a:rPr lang="en-US" sz="2000" dirty="0" smtClean="0">
                          <a:effectLst/>
                          <a:latin typeface="Georgia" pitchFamily="18" charset="0"/>
                        </a:rPr>
                        <a:t>$13,141,800 </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Georgia" pitchFamily="18" charset="0"/>
                        </a:rPr>
                        <a:t>$15,086,200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lgn="l">
                        <a:spcBef>
                          <a:spcPts val="0"/>
                        </a:spcBef>
                        <a:spcAft>
                          <a:spcPts val="0"/>
                        </a:spcAft>
                      </a:pPr>
                      <a:r>
                        <a:rPr lang="en-US" sz="2000" dirty="0">
                          <a:effectLst/>
                          <a:latin typeface="Georgia" pitchFamily="18" charset="0"/>
                        </a:rPr>
                        <a:t>$1,944,500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FY 2018</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lgn="l">
                        <a:spcBef>
                          <a:spcPts val="0"/>
                        </a:spcBef>
                        <a:spcAft>
                          <a:spcPts val="0"/>
                        </a:spcAft>
                      </a:pPr>
                      <a:r>
                        <a:rPr lang="en-US" sz="2000" dirty="0" smtClean="0">
                          <a:effectLst/>
                          <a:latin typeface="Georgia" pitchFamily="18" charset="0"/>
                        </a:rPr>
                        <a:t>$9,500,000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smtClean="0">
                          <a:effectLst/>
                          <a:latin typeface="Georgia" pitchFamily="18" charset="0"/>
                        </a:rPr>
                        <a:t>$173,900 </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a:effectLst/>
                          <a:latin typeface="Georgia" pitchFamily="18" charset="0"/>
                        </a:rPr>
                        <a:t>$174,000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lgn="l">
                        <a:spcBef>
                          <a:spcPts val="0"/>
                        </a:spcBef>
                        <a:spcAft>
                          <a:spcPts val="0"/>
                        </a:spcAft>
                      </a:pPr>
                      <a:r>
                        <a:rPr lang="en-US" sz="2000" dirty="0">
                          <a:effectLst/>
                          <a:latin typeface="Georgia" pitchFamily="18" charset="0"/>
                        </a:rPr>
                        <a:t>$100</a:t>
                      </a:r>
                      <a:endParaRPr lang="en-US" sz="2000" dirty="0">
                        <a:solidFill>
                          <a:srgbClr val="000000"/>
                        </a:solidFill>
                        <a:effectLst/>
                        <a:latin typeface="Georgia" pitchFamily="18" charset="0"/>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aphicFrame>
        <p:nvGraphicFramePr>
          <p:cNvPr id="25" name="Chart 24"/>
          <p:cNvGraphicFramePr/>
          <p:nvPr>
            <p:extLst>
              <p:ext uri="{D42A27DB-BD31-4B8C-83A1-F6EECF244321}">
                <p14:modId xmlns:p14="http://schemas.microsoft.com/office/powerpoint/2010/main" val="2327646730"/>
              </p:ext>
            </p:extLst>
          </p:nvPr>
        </p:nvGraphicFramePr>
        <p:xfrm>
          <a:off x="18592800" y="685800"/>
          <a:ext cx="86868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0026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3 | Cash Flow</a:t>
            </a:r>
            <a:endParaRPr lang="en-US" b="0" dirty="0">
              <a:solidFill>
                <a:srgbClr val="365F91"/>
              </a:solidFill>
              <a:latin typeface="Georgia" pitchFamily="18" charset="0"/>
            </a:endParaRPr>
          </a:p>
        </p:txBody>
      </p:sp>
      <p:graphicFrame>
        <p:nvGraphicFramePr>
          <p:cNvPr id="8" name="Chart 7"/>
          <p:cNvGraphicFramePr/>
          <p:nvPr>
            <p:extLst>
              <p:ext uri="{D42A27DB-BD31-4B8C-83A1-F6EECF244321}">
                <p14:modId xmlns:p14="http://schemas.microsoft.com/office/powerpoint/2010/main" val="1466687981"/>
              </p:ext>
            </p:extLst>
          </p:nvPr>
        </p:nvGraphicFramePr>
        <p:xfrm>
          <a:off x="9144000" y="1066800"/>
          <a:ext cx="9144000" cy="4944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625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Analysis 3 | Cash Flow</a:t>
            </a:r>
            <a:endParaRPr lang="en-US" b="0" dirty="0">
              <a:solidFill>
                <a:srgbClr val="365F91"/>
              </a:solidFill>
              <a:latin typeface="Georgia" pitchFamily="18" charset="0"/>
            </a:endParaRPr>
          </a:p>
        </p:txBody>
      </p:sp>
      <p:graphicFrame>
        <p:nvGraphicFramePr>
          <p:cNvPr id="8" name="Chart 7"/>
          <p:cNvGraphicFramePr/>
          <p:nvPr>
            <p:extLst>
              <p:ext uri="{D42A27DB-BD31-4B8C-83A1-F6EECF244321}">
                <p14:modId xmlns:p14="http://schemas.microsoft.com/office/powerpoint/2010/main" val="2161359490"/>
              </p:ext>
            </p:extLst>
          </p:nvPr>
        </p:nvGraphicFramePr>
        <p:xfrm>
          <a:off x="9144000" y="1066800"/>
          <a:ext cx="9144000" cy="4944979"/>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a:xfrm>
            <a:off x="18288000" y="990600"/>
            <a:ext cx="838200" cy="52578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|Recommendations</a:t>
            </a:r>
            <a:endParaRPr lang="en-US" sz="3600" b="1" dirty="0">
              <a:solidFill>
                <a:srgbClr val="777777"/>
              </a:solidFill>
              <a:latin typeface="Georgia" pitchFamily="18" charset="0"/>
            </a:endParaRPr>
          </a:p>
        </p:txBody>
      </p:sp>
      <p:sp>
        <p:nvSpPr>
          <p:cNvPr id="10" name="TextBox 9"/>
          <p:cNvSpPr txBox="1"/>
          <p:nvPr/>
        </p:nvSpPr>
        <p:spPr>
          <a:xfrm>
            <a:off x="21336000" y="3142445"/>
            <a:ext cx="3429000" cy="954107"/>
          </a:xfrm>
          <a:prstGeom prst="rect">
            <a:avLst/>
          </a:prstGeom>
          <a:noFill/>
        </p:spPr>
        <p:txBody>
          <a:bodyPr wrap="square" rtlCol="0">
            <a:spAutoFit/>
          </a:bodyPr>
          <a:lstStyle/>
          <a:p>
            <a:r>
              <a:rPr lang="en-US" sz="2800" dirty="0" smtClean="0">
                <a:solidFill>
                  <a:srgbClr val="00B050"/>
                </a:solidFill>
              </a:rPr>
              <a:t>Resource Leveling Recommended </a:t>
            </a:r>
            <a:r>
              <a:rPr lang="en-US" sz="2800" dirty="0" smtClean="0">
                <a:solidFill>
                  <a:srgbClr val="00B050"/>
                </a:solidFill>
                <a:latin typeface="Adobe Pi Std"/>
              </a:rPr>
              <a:t>✔</a:t>
            </a:r>
            <a:endParaRPr lang="en-US" sz="2800" dirty="0">
              <a:solidFill>
                <a:srgbClr val="00B050"/>
              </a:solidFill>
            </a:endParaRPr>
          </a:p>
        </p:txBody>
      </p:sp>
    </p:spTree>
    <p:extLst>
      <p:ext uri="{BB962C8B-B14F-4D97-AF65-F5344CB8AC3E}">
        <p14:creationId xmlns:p14="http://schemas.microsoft.com/office/powerpoint/2010/main" val="3502522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1600" y="1219200"/>
            <a:ext cx="3861225" cy="1066801"/>
            <a:chOff x="4724400" y="1219201"/>
            <a:chExt cx="3861225" cy="1066801"/>
          </a:xfrm>
        </p:grpSpPr>
        <p:sp>
          <p:nvSpPr>
            <p:cNvPr id="3" name="Title 1"/>
            <p:cNvSpPr txBox="1">
              <a:spLocks/>
            </p:cNvSpPr>
            <p:nvPr/>
          </p:nvSpPr>
          <p:spPr>
            <a:xfrm>
              <a:off x="4724400" y="1219201"/>
              <a:ext cx="3450609" cy="1066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1 Shoring System</a:t>
              </a:r>
              <a:endParaRPr lang="en-US" sz="3200" b="0" dirty="0">
                <a:solidFill>
                  <a:srgbClr val="3DB5AF"/>
                </a:solidFill>
                <a:latin typeface="Georgia" pitchFamily="18" charset="0"/>
              </a:endParaRPr>
            </a:p>
          </p:txBody>
        </p:sp>
        <p:grpSp>
          <p:nvGrpSpPr>
            <p:cNvPr id="4" name="Group 3"/>
            <p:cNvGrpSpPr/>
            <p:nvPr/>
          </p:nvGrpSpPr>
          <p:grpSpPr>
            <a:xfrm rot="5400000">
              <a:off x="6692835" y="393212"/>
              <a:ext cx="204179" cy="3581401"/>
              <a:chOff x="801735" y="3562706"/>
              <a:chExt cx="204179" cy="3581401"/>
            </a:xfrm>
          </p:grpSpPr>
          <p:cxnSp>
            <p:nvCxnSpPr>
              <p:cNvPr id="5" name="Shape 31"/>
              <p:cNvCxnSpPr/>
              <p:nvPr/>
            </p:nvCxnSpPr>
            <p:spPr>
              <a:xfrm rot="16200000" flipH="1">
                <a:off x="-886874" y="5353407"/>
                <a:ext cx="3581401" cy="0"/>
              </a:xfrm>
              <a:prstGeom prst="straightConnector1">
                <a:avLst/>
              </a:prstGeom>
              <a:noFill/>
              <a:ln w="9525" cap="flat">
                <a:solidFill>
                  <a:srgbClr val="999FA9"/>
                </a:solidFill>
                <a:prstDash val="solid"/>
                <a:round/>
                <a:headEnd type="none" w="lg" len="lg"/>
                <a:tailEnd type="none" w="lg" len="lg"/>
              </a:ln>
            </p:spPr>
          </p:cxnSp>
          <p:sp>
            <p:nvSpPr>
              <p:cNvPr id="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20" name="TextBox 19"/>
          <p:cNvSpPr txBox="1"/>
          <p:nvPr/>
        </p:nvSpPr>
        <p:spPr>
          <a:xfrm>
            <a:off x="5461424" y="3276600"/>
            <a:ext cx="3429000" cy="954107"/>
          </a:xfrm>
          <a:prstGeom prst="rect">
            <a:avLst/>
          </a:prstGeom>
          <a:noFill/>
        </p:spPr>
        <p:txBody>
          <a:bodyPr wrap="square" rtlCol="0">
            <a:spAutoFit/>
          </a:bodyPr>
          <a:lstStyle/>
          <a:p>
            <a:r>
              <a:rPr lang="en-US" sz="2800" dirty="0" smtClean="0">
                <a:solidFill>
                  <a:srgbClr val="00B050"/>
                </a:solidFill>
              </a:rPr>
              <a:t>Sheet Piles Recommended </a:t>
            </a:r>
            <a:r>
              <a:rPr lang="en-US" sz="2800" dirty="0" smtClean="0">
                <a:solidFill>
                  <a:srgbClr val="00B050"/>
                </a:solidFill>
                <a:latin typeface="Adobe Pi Std"/>
              </a:rPr>
              <a:t>✔</a:t>
            </a:r>
            <a:endParaRPr lang="en-US" sz="2800" dirty="0">
              <a:solidFill>
                <a:srgbClr val="00B050"/>
              </a:solidFill>
            </a:endParaRPr>
          </a:p>
        </p:txBody>
      </p:sp>
    </p:spTree>
    <p:extLst>
      <p:ext uri="{BB962C8B-B14F-4D97-AF65-F5344CB8AC3E}">
        <p14:creationId xmlns:p14="http://schemas.microsoft.com/office/powerpoint/2010/main" val="1660320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1600" y="1219200"/>
            <a:ext cx="3861225" cy="1066801"/>
            <a:chOff x="4724400" y="1219201"/>
            <a:chExt cx="3861225" cy="1066801"/>
          </a:xfrm>
        </p:grpSpPr>
        <p:sp>
          <p:nvSpPr>
            <p:cNvPr id="3" name="Title 1"/>
            <p:cNvSpPr txBox="1">
              <a:spLocks/>
            </p:cNvSpPr>
            <p:nvPr/>
          </p:nvSpPr>
          <p:spPr>
            <a:xfrm>
              <a:off x="4724400" y="1219201"/>
              <a:ext cx="3450609" cy="1066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1 Shoring System</a:t>
              </a:r>
              <a:endParaRPr lang="en-US" sz="3200" b="0" dirty="0">
                <a:solidFill>
                  <a:srgbClr val="3DB5AF"/>
                </a:solidFill>
                <a:latin typeface="Georgia" pitchFamily="18" charset="0"/>
              </a:endParaRPr>
            </a:p>
          </p:txBody>
        </p:sp>
        <p:grpSp>
          <p:nvGrpSpPr>
            <p:cNvPr id="4" name="Group 3"/>
            <p:cNvGrpSpPr/>
            <p:nvPr/>
          </p:nvGrpSpPr>
          <p:grpSpPr>
            <a:xfrm rot="5400000">
              <a:off x="6692835" y="393212"/>
              <a:ext cx="204179" cy="3581401"/>
              <a:chOff x="801735" y="3562706"/>
              <a:chExt cx="204179" cy="3581401"/>
            </a:xfrm>
          </p:grpSpPr>
          <p:cxnSp>
            <p:nvCxnSpPr>
              <p:cNvPr id="5" name="Shape 31"/>
              <p:cNvCxnSpPr/>
              <p:nvPr/>
            </p:nvCxnSpPr>
            <p:spPr>
              <a:xfrm rot="16200000" flipH="1">
                <a:off x="-886874" y="5353407"/>
                <a:ext cx="3581401" cy="0"/>
              </a:xfrm>
              <a:prstGeom prst="straightConnector1">
                <a:avLst/>
              </a:prstGeom>
              <a:noFill/>
              <a:ln w="9525" cap="flat">
                <a:solidFill>
                  <a:srgbClr val="999FA9"/>
                </a:solidFill>
                <a:prstDash val="solid"/>
                <a:round/>
                <a:headEnd type="none" w="lg" len="lg"/>
                <a:tailEnd type="none" w="lg" len="lg"/>
              </a:ln>
            </p:spPr>
          </p:cxnSp>
          <p:sp>
            <p:nvSpPr>
              <p:cNvPr id="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7" name="Group 6"/>
          <p:cNvGrpSpPr/>
          <p:nvPr/>
        </p:nvGrpSpPr>
        <p:grpSpPr>
          <a:xfrm>
            <a:off x="9347624" y="1219201"/>
            <a:ext cx="3861225" cy="1066799"/>
            <a:chOff x="4724400" y="1219203"/>
            <a:chExt cx="3861225" cy="1066799"/>
          </a:xfrm>
        </p:grpSpPr>
        <p:sp>
          <p:nvSpPr>
            <p:cNvPr id="8" name="Title 1"/>
            <p:cNvSpPr txBox="1">
              <a:spLocks/>
            </p:cNvSpPr>
            <p:nvPr/>
          </p:nvSpPr>
          <p:spPr>
            <a:xfrm>
              <a:off x="4724400" y="1219203"/>
              <a:ext cx="3450609" cy="10667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2</a:t>
              </a:r>
            </a:p>
            <a:p>
              <a:pPr algn="r"/>
              <a:r>
                <a:rPr lang="en-US" sz="3200" b="0" dirty="0" smtClean="0">
                  <a:solidFill>
                    <a:srgbClr val="3DB5AF"/>
                  </a:solidFill>
                  <a:latin typeface="Georgia" pitchFamily="18" charset="0"/>
                </a:rPr>
                <a:t>Motivation</a:t>
              </a:r>
            </a:p>
          </p:txBody>
        </p:sp>
        <p:grpSp>
          <p:nvGrpSpPr>
            <p:cNvPr id="9" name="Group 8"/>
            <p:cNvGrpSpPr/>
            <p:nvPr/>
          </p:nvGrpSpPr>
          <p:grpSpPr>
            <a:xfrm rot="5400000">
              <a:off x="7086323" y="786700"/>
              <a:ext cx="204179" cy="2794425"/>
              <a:chOff x="801735" y="3562706"/>
              <a:chExt cx="204179" cy="2794425"/>
            </a:xfrm>
          </p:grpSpPr>
          <p:cxnSp>
            <p:nvCxnSpPr>
              <p:cNvPr id="10" name="Shape 31"/>
              <p:cNvCxnSpPr/>
              <p:nvPr/>
            </p:nvCxnSpPr>
            <p:spPr>
              <a:xfrm rot="16200000" flipH="1">
                <a:off x="-493386" y="4959919"/>
                <a:ext cx="2794425" cy="0"/>
              </a:xfrm>
              <a:prstGeom prst="straightConnector1">
                <a:avLst/>
              </a:prstGeom>
              <a:noFill/>
              <a:ln w="9525" cap="flat">
                <a:solidFill>
                  <a:srgbClr val="999FA9"/>
                </a:solidFill>
                <a:prstDash val="solid"/>
                <a:round/>
                <a:headEnd type="none" w="lg" len="lg"/>
                <a:tailEnd type="none" w="lg" len="lg"/>
              </a:ln>
            </p:spPr>
          </p:cxnSp>
          <p:sp>
            <p:nvSpPr>
              <p:cNvPr id="11"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20" name="TextBox 19"/>
          <p:cNvSpPr txBox="1"/>
          <p:nvPr/>
        </p:nvSpPr>
        <p:spPr>
          <a:xfrm>
            <a:off x="5461424" y="3276600"/>
            <a:ext cx="3429000" cy="954107"/>
          </a:xfrm>
          <a:prstGeom prst="rect">
            <a:avLst/>
          </a:prstGeom>
          <a:noFill/>
        </p:spPr>
        <p:txBody>
          <a:bodyPr wrap="square" rtlCol="0">
            <a:spAutoFit/>
          </a:bodyPr>
          <a:lstStyle/>
          <a:p>
            <a:r>
              <a:rPr lang="en-US" sz="2800" dirty="0" smtClean="0">
                <a:solidFill>
                  <a:srgbClr val="00B050"/>
                </a:solidFill>
              </a:rPr>
              <a:t>Sheet Piles Recommended </a:t>
            </a:r>
            <a:r>
              <a:rPr lang="en-US" sz="2800" dirty="0" smtClean="0">
                <a:solidFill>
                  <a:srgbClr val="00B050"/>
                </a:solidFill>
                <a:latin typeface="Adobe Pi Std"/>
              </a:rPr>
              <a:t>✔</a:t>
            </a:r>
            <a:endParaRPr lang="en-US" sz="2800" dirty="0">
              <a:solidFill>
                <a:srgbClr val="00B050"/>
              </a:solidFill>
            </a:endParaRPr>
          </a:p>
        </p:txBody>
      </p:sp>
      <p:sp>
        <p:nvSpPr>
          <p:cNvPr id="22" name="TextBox 21"/>
          <p:cNvSpPr txBox="1"/>
          <p:nvPr/>
        </p:nvSpPr>
        <p:spPr>
          <a:xfrm>
            <a:off x="9195224" y="2782431"/>
            <a:ext cx="5410200" cy="2246769"/>
          </a:xfrm>
          <a:prstGeom prst="rect">
            <a:avLst/>
          </a:prstGeom>
          <a:noFill/>
        </p:spPr>
        <p:txBody>
          <a:bodyPr wrap="square" rtlCol="0">
            <a:spAutoFit/>
          </a:bodyPr>
          <a:lstStyle/>
          <a:p>
            <a:pPr marL="457200" indent="-457200">
              <a:buAutoNum type="arabicPeriod"/>
            </a:pPr>
            <a:r>
              <a:rPr lang="en-US" sz="2000" b="1" dirty="0" smtClean="0">
                <a:solidFill>
                  <a:srgbClr val="365F91"/>
                </a:solidFill>
                <a:latin typeface="Georgia" pitchFamily="18" charset="0"/>
              </a:rPr>
              <a:t>Two major drivers of motivation:</a:t>
            </a:r>
          </a:p>
          <a:p>
            <a:pPr marL="914400" lvl="1" indent="-457200">
              <a:buFont typeface="Arial" pitchFamily="34" charset="0"/>
              <a:buChar char="•"/>
            </a:pPr>
            <a:r>
              <a:rPr lang="en-US" sz="2000" b="1" dirty="0" smtClean="0">
                <a:solidFill>
                  <a:srgbClr val="365F91"/>
                </a:solidFill>
                <a:latin typeface="Georgia" pitchFamily="18" charset="0"/>
              </a:rPr>
              <a:t>Belief in the cause</a:t>
            </a:r>
          </a:p>
          <a:p>
            <a:pPr marL="914400" lvl="1" indent="-457200">
              <a:buFont typeface="Arial" pitchFamily="34" charset="0"/>
              <a:buChar char="•"/>
            </a:pPr>
            <a:r>
              <a:rPr lang="en-US" sz="2000" b="1" dirty="0" smtClean="0">
                <a:solidFill>
                  <a:srgbClr val="365F91"/>
                </a:solidFill>
                <a:latin typeface="Georgia" pitchFamily="18" charset="0"/>
              </a:rPr>
              <a:t>Respectable leader</a:t>
            </a:r>
          </a:p>
          <a:p>
            <a:pPr marL="457200" indent="-457200">
              <a:buAutoNum type="arabicPeriod"/>
            </a:pPr>
            <a:r>
              <a:rPr lang="en-US" sz="2000" b="1" dirty="0" smtClean="0">
                <a:solidFill>
                  <a:srgbClr val="365F91"/>
                </a:solidFill>
                <a:latin typeface="Georgia" pitchFamily="18" charset="0"/>
              </a:rPr>
              <a:t>Negative motivators</a:t>
            </a:r>
          </a:p>
          <a:p>
            <a:pPr marL="457200" indent="-457200">
              <a:buAutoNum type="arabicPeriod"/>
            </a:pPr>
            <a:r>
              <a:rPr lang="en-US" sz="2000" b="1" dirty="0" smtClean="0">
                <a:solidFill>
                  <a:srgbClr val="365F91"/>
                </a:solidFill>
                <a:latin typeface="Georgia" pitchFamily="18" charset="0"/>
              </a:rPr>
              <a:t>Age correlation</a:t>
            </a:r>
          </a:p>
          <a:p>
            <a:pPr marL="457200" indent="-457200">
              <a:buAutoNum type="arabicPeriod"/>
            </a:pPr>
            <a:r>
              <a:rPr lang="en-US" sz="2000" b="1" dirty="0" smtClean="0">
                <a:solidFill>
                  <a:srgbClr val="365F91"/>
                </a:solidFill>
                <a:latin typeface="Georgia" pitchFamily="18" charset="0"/>
              </a:rPr>
              <a:t>Trust and communication</a:t>
            </a:r>
          </a:p>
          <a:p>
            <a:pPr marL="457200" indent="-457200">
              <a:buAutoNum type="arabicPeriod"/>
            </a:pPr>
            <a:r>
              <a:rPr lang="en-US" sz="2000" b="1" dirty="0" smtClean="0">
                <a:solidFill>
                  <a:srgbClr val="365F91"/>
                </a:solidFill>
                <a:latin typeface="Georgia" pitchFamily="18" charset="0"/>
              </a:rPr>
              <a:t>Conflict and team performance</a:t>
            </a:r>
          </a:p>
        </p:txBody>
      </p:sp>
    </p:spTree>
    <p:extLst>
      <p:ext uri="{BB962C8B-B14F-4D97-AF65-F5344CB8AC3E}">
        <p14:creationId xmlns:p14="http://schemas.microsoft.com/office/powerpoint/2010/main" val="1827812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81600" y="1219200"/>
            <a:ext cx="3861225" cy="1066801"/>
            <a:chOff x="4724400" y="1219201"/>
            <a:chExt cx="3861225" cy="1066801"/>
          </a:xfrm>
        </p:grpSpPr>
        <p:sp>
          <p:nvSpPr>
            <p:cNvPr id="3" name="Title 1"/>
            <p:cNvSpPr txBox="1">
              <a:spLocks/>
            </p:cNvSpPr>
            <p:nvPr/>
          </p:nvSpPr>
          <p:spPr>
            <a:xfrm>
              <a:off x="4724400" y="1219201"/>
              <a:ext cx="3450609" cy="1066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1 Shoring System</a:t>
              </a:r>
              <a:endParaRPr lang="en-US" sz="3200" b="0" dirty="0">
                <a:solidFill>
                  <a:srgbClr val="3DB5AF"/>
                </a:solidFill>
                <a:latin typeface="Georgia" pitchFamily="18" charset="0"/>
              </a:endParaRPr>
            </a:p>
          </p:txBody>
        </p:sp>
        <p:grpSp>
          <p:nvGrpSpPr>
            <p:cNvPr id="4" name="Group 3"/>
            <p:cNvGrpSpPr/>
            <p:nvPr/>
          </p:nvGrpSpPr>
          <p:grpSpPr>
            <a:xfrm rot="5400000">
              <a:off x="6692835" y="393212"/>
              <a:ext cx="204179" cy="3581401"/>
              <a:chOff x="801735" y="3562706"/>
              <a:chExt cx="204179" cy="3581401"/>
            </a:xfrm>
          </p:grpSpPr>
          <p:cxnSp>
            <p:nvCxnSpPr>
              <p:cNvPr id="5" name="Shape 31"/>
              <p:cNvCxnSpPr/>
              <p:nvPr/>
            </p:nvCxnSpPr>
            <p:spPr>
              <a:xfrm rot="16200000" flipH="1">
                <a:off x="-886874" y="5353407"/>
                <a:ext cx="3581401" cy="0"/>
              </a:xfrm>
              <a:prstGeom prst="straightConnector1">
                <a:avLst/>
              </a:prstGeom>
              <a:noFill/>
              <a:ln w="9525" cap="flat">
                <a:solidFill>
                  <a:srgbClr val="999FA9"/>
                </a:solidFill>
                <a:prstDash val="solid"/>
                <a:round/>
                <a:headEnd type="none" w="lg" len="lg"/>
                <a:tailEnd type="none" w="lg" len="lg"/>
              </a:ln>
            </p:spPr>
          </p:cxnSp>
          <p:sp>
            <p:nvSpPr>
              <p:cNvPr id="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7" name="Group 6"/>
          <p:cNvGrpSpPr/>
          <p:nvPr/>
        </p:nvGrpSpPr>
        <p:grpSpPr>
          <a:xfrm>
            <a:off x="9347624" y="1219201"/>
            <a:ext cx="3861225" cy="1066799"/>
            <a:chOff x="4724400" y="1219203"/>
            <a:chExt cx="3861225" cy="1066799"/>
          </a:xfrm>
        </p:grpSpPr>
        <p:sp>
          <p:nvSpPr>
            <p:cNvPr id="8" name="Title 1"/>
            <p:cNvSpPr txBox="1">
              <a:spLocks/>
            </p:cNvSpPr>
            <p:nvPr/>
          </p:nvSpPr>
          <p:spPr>
            <a:xfrm>
              <a:off x="4724400" y="1219203"/>
              <a:ext cx="3450609" cy="10667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2</a:t>
              </a:r>
            </a:p>
            <a:p>
              <a:pPr algn="r"/>
              <a:r>
                <a:rPr lang="en-US" sz="3200" b="0" dirty="0" smtClean="0">
                  <a:solidFill>
                    <a:srgbClr val="3DB5AF"/>
                  </a:solidFill>
                  <a:latin typeface="Georgia" pitchFamily="18" charset="0"/>
                </a:rPr>
                <a:t>Motivation</a:t>
              </a:r>
            </a:p>
          </p:txBody>
        </p:sp>
        <p:grpSp>
          <p:nvGrpSpPr>
            <p:cNvPr id="9" name="Group 8"/>
            <p:cNvGrpSpPr/>
            <p:nvPr/>
          </p:nvGrpSpPr>
          <p:grpSpPr>
            <a:xfrm rot="5400000">
              <a:off x="7086323" y="786700"/>
              <a:ext cx="204179" cy="2794425"/>
              <a:chOff x="801735" y="3562706"/>
              <a:chExt cx="204179" cy="2794425"/>
            </a:xfrm>
          </p:grpSpPr>
          <p:cxnSp>
            <p:nvCxnSpPr>
              <p:cNvPr id="10" name="Shape 31"/>
              <p:cNvCxnSpPr/>
              <p:nvPr/>
            </p:nvCxnSpPr>
            <p:spPr>
              <a:xfrm rot="16200000" flipH="1">
                <a:off x="-493386" y="4959919"/>
                <a:ext cx="2794425" cy="0"/>
              </a:xfrm>
              <a:prstGeom prst="straightConnector1">
                <a:avLst/>
              </a:prstGeom>
              <a:noFill/>
              <a:ln w="9525" cap="flat">
                <a:solidFill>
                  <a:srgbClr val="999FA9"/>
                </a:solidFill>
                <a:prstDash val="solid"/>
                <a:round/>
                <a:headEnd type="none" w="lg" len="lg"/>
                <a:tailEnd type="none" w="lg" len="lg"/>
              </a:ln>
            </p:spPr>
          </p:cxnSp>
          <p:sp>
            <p:nvSpPr>
              <p:cNvPr id="11"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12" name="Group 11"/>
          <p:cNvGrpSpPr/>
          <p:nvPr/>
        </p:nvGrpSpPr>
        <p:grpSpPr>
          <a:xfrm>
            <a:off x="14529224" y="1219201"/>
            <a:ext cx="2743201" cy="1066799"/>
            <a:chOff x="5842424" y="1219203"/>
            <a:chExt cx="2743201" cy="1066799"/>
          </a:xfrm>
        </p:grpSpPr>
        <p:sp>
          <p:nvSpPr>
            <p:cNvPr id="13" name="Title 1"/>
            <p:cNvSpPr txBox="1">
              <a:spLocks/>
            </p:cNvSpPr>
            <p:nvPr/>
          </p:nvSpPr>
          <p:spPr>
            <a:xfrm>
              <a:off x="5842424" y="1219203"/>
              <a:ext cx="2332585" cy="1066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Analysis 3</a:t>
              </a:r>
            </a:p>
            <a:p>
              <a:pPr algn="r"/>
              <a:r>
                <a:rPr lang="en-US" sz="3200" dirty="0" smtClean="0">
                  <a:solidFill>
                    <a:srgbClr val="3DB5AF"/>
                  </a:solidFill>
                  <a:latin typeface="Georgia" pitchFamily="18" charset="0"/>
                </a:rPr>
                <a:t>Cash Flow</a:t>
              </a:r>
              <a:endParaRPr lang="en-US" sz="3200" b="0" dirty="0">
                <a:solidFill>
                  <a:srgbClr val="3DB5AF"/>
                </a:solidFill>
                <a:latin typeface="Georgia" pitchFamily="18" charset="0"/>
              </a:endParaRPr>
            </a:p>
          </p:txBody>
        </p:sp>
        <p:grpSp>
          <p:nvGrpSpPr>
            <p:cNvPr id="14" name="Group 13"/>
            <p:cNvGrpSpPr/>
            <p:nvPr/>
          </p:nvGrpSpPr>
          <p:grpSpPr>
            <a:xfrm rot="5400000">
              <a:off x="7226235" y="926612"/>
              <a:ext cx="204179" cy="2514601"/>
              <a:chOff x="801735" y="3562706"/>
              <a:chExt cx="204179" cy="2514601"/>
            </a:xfrm>
          </p:grpSpPr>
          <p:cxnSp>
            <p:nvCxnSpPr>
              <p:cNvPr id="15" name="Shape 31"/>
              <p:cNvCxnSpPr/>
              <p:nvPr/>
            </p:nvCxnSpPr>
            <p:spPr>
              <a:xfrm rot="16200000" flipH="1">
                <a:off x="-353474" y="4820007"/>
                <a:ext cx="2514601" cy="0"/>
              </a:xfrm>
              <a:prstGeom prst="straightConnector1">
                <a:avLst/>
              </a:prstGeom>
              <a:noFill/>
              <a:ln w="9525" cap="flat">
                <a:solidFill>
                  <a:srgbClr val="999FA9"/>
                </a:solidFill>
                <a:prstDash val="solid"/>
                <a:round/>
                <a:headEnd type="none" w="lg" len="lg"/>
                <a:tailEnd type="none" w="lg" len="lg"/>
              </a:ln>
            </p:spPr>
          </p:cxnSp>
          <p:sp>
            <p:nvSpPr>
              <p:cNvPr id="1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20" name="TextBox 19"/>
          <p:cNvSpPr txBox="1"/>
          <p:nvPr/>
        </p:nvSpPr>
        <p:spPr>
          <a:xfrm>
            <a:off x="5461424" y="3276600"/>
            <a:ext cx="3429000" cy="954107"/>
          </a:xfrm>
          <a:prstGeom prst="rect">
            <a:avLst/>
          </a:prstGeom>
          <a:noFill/>
        </p:spPr>
        <p:txBody>
          <a:bodyPr wrap="square" rtlCol="0">
            <a:spAutoFit/>
          </a:bodyPr>
          <a:lstStyle/>
          <a:p>
            <a:r>
              <a:rPr lang="en-US" sz="2800" dirty="0" smtClean="0">
                <a:solidFill>
                  <a:srgbClr val="00B050"/>
                </a:solidFill>
              </a:rPr>
              <a:t>Sheet Piles Recommended </a:t>
            </a:r>
            <a:r>
              <a:rPr lang="en-US" sz="2800" dirty="0" smtClean="0">
                <a:solidFill>
                  <a:srgbClr val="00B050"/>
                </a:solidFill>
                <a:latin typeface="Adobe Pi Std"/>
              </a:rPr>
              <a:t>✔</a:t>
            </a:r>
            <a:endParaRPr lang="en-US" sz="2800" dirty="0">
              <a:solidFill>
                <a:srgbClr val="00B050"/>
              </a:solidFill>
            </a:endParaRPr>
          </a:p>
        </p:txBody>
      </p:sp>
      <p:sp>
        <p:nvSpPr>
          <p:cNvPr id="21" name="TextBox 20"/>
          <p:cNvSpPr txBox="1"/>
          <p:nvPr/>
        </p:nvSpPr>
        <p:spPr>
          <a:xfrm>
            <a:off x="14757824" y="3258207"/>
            <a:ext cx="3429000" cy="954107"/>
          </a:xfrm>
          <a:prstGeom prst="rect">
            <a:avLst/>
          </a:prstGeom>
          <a:noFill/>
        </p:spPr>
        <p:txBody>
          <a:bodyPr wrap="square" rtlCol="0">
            <a:spAutoFit/>
          </a:bodyPr>
          <a:lstStyle/>
          <a:p>
            <a:r>
              <a:rPr lang="en-US" sz="2800" dirty="0" smtClean="0">
                <a:solidFill>
                  <a:srgbClr val="00B050"/>
                </a:solidFill>
              </a:rPr>
              <a:t>Resource Leveling Recommended </a:t>
            </a:r>
            <a:r>
              <a:rPr lang="en-US" sz="2800" dirty="0" smtClean="0">
                <a:solidFill>
                  <a:srgbClr val="00B050"/>
                </a:solidFill>
                <a:latin typeface="Adobe Pi Std"/>
              </a:rPr>
              <a:t>✔</a:t>
            </a:r>
            <a:endParaRPr lang="en-US" sz="2800" dirty="0">
              <a:solidFill>
                <a:srgbClr val="00B050"/>
              </a:solidFill>
            </a:endParaRPr>
          </a:p>
        </p:txBody>
      </p:sp>
      <p:sp>
        <p:nvSpPr>
          <p:cNvPr id="22" name="TextBox 21"/>
          <p:cNvSpPr txBox="1"/>
          <p:nvPr/>
        </p:nvSpPr>
        <p:spPr>
          <a:xfrm>
            <a:off x="9195224" y="2782431"/>
            <a:ext cx="5410200" cy="2246769"/>
          </a:xfrm>
          <a:prstGeom prst="rect">
            <a:avLst/>
          </a:prstGeom>
          <a:noFill/>
        </p:spPr>
        <p:txBody>
          <a:bodyPr wrap="square" rtlCol="0">
            <a:spAutoFit/>
          </a:bodyPr>
          <a:lstStyle/>
          <a:p>
            <a:pPr marL="457200" indent="-457200">
              <a:buAutoNum type="arabicPeriod"/>
            </a:pPr>
            <a:r>
              <a:rPr lang="en-US" sz="2000" b="1" dirty="0" smtClean="0">
                <a:solidFill>
                  <a:srgbClr val="365F91"/>
                </a:solidFill>
                <a:latin typeface="Georgia" pitchFamily="18" charset="0"/>
              </a:rPr>
              <a:t>Two major drivers of motivation:</a:t>
            </a:r>
          </a:p>
          <a:p>
            <a:pPr marL="914400" lvl="1" indent="-457200">
              <a:buFont typeface="Arial" pitchFamily="34" charset="0"/>
              <a:buChar char="•"/>
            </a:pPr>
            <a:r>
              <a:rPr lang="en-US" sz="2000" b="1" dirty="0" smtClean="0">
                <a:solidFill>
                  <a:srgbClr val="365F91"/>
                </a:solidFill>
                <a:latin typeface="Georgia" pitchFamily="18" charset="0"/>
              </a:rPr>
              <a:t>Belief in the cause</a:t>
            </a:r>
          </a:p>
          <a:p>
            <a:pPr marL="914400" lvl="1" indent="-457200">
              <a:buFont typeface="Arial" pitchFamily="34" charset="0"/>
              <a:buChar char="•"/>
            </a:pPr>
            <a:r>
              <a:rPr lang="en-US" sz="2000" b="1" dirty="0" smtClean="0">
                <a:solidFill>
                  <a:srgbClr val="365F91"/>
                </a:solidFill>
                <a:latin typeface="Georgia" pitchFamily="18" charset="0"/>
              </a:rPr>
              <a:t>Respectable leader</a:t>
            </a:r>
          </a:p>
          <a:p>
            <a:pPr marL="457200" indent="-457200">
              <a:buAutoNum type="arabicPeriod"/>
            </a:pPr>
            <a:r>
              <a:rPr lang="en-US" sz="2000" b="1" dirty="0" smtClean="0">
                <a:solidFill>
                  <a:srgbClr val="365F91"/>
                </a:solidFill>
                <a:latin typeface="Georgia" pitchFamily="18" charset="0"/>
              </a:rPr>
              <a:t>Negative motivators</a:t>
            </a:r>
          </a:p>
          <a:p>
            <a:pPr marL="457200" indent="-457200">
              <a:buAutoNum type="arabicPeriod"/>
            </a:pPr>
            <a:r>
              <a:rPr lang="en-US" sz="2000" b="1" dirty="0" smtClean="0">
                <a:solidFill>
                  <a:srgbClr val="365F91"/>
                </a:solidFill>
                <a:latin typeface="Georgia" pitchFamily="18" charset="0"/>
              </a:rPr>
              <a:t>Age correlation</a:t>
            </a:r>
          </a:p>
          <a:p>
            <a:pPr marL="457200" indent="-457200">
              <a:buAutoNum type="arabicPeriod"/>
            </a:pPr>
            <a:r>
              <a:rPr lang="en-US" sz="2000" b="1" dirty="0" smtClean="0">
                <a:solidFill>
                  <a:srgbClr val="365F91"/>
                </a:solidFill>
                <a:latin typeface="Georgia" pitchFamily="18" charset="0"/>
              </a:rPr>
              <a:t>Trust and communication</a:t>
            </a:r>
          </a:p>
          <a:p>
            <a:pPr marL="457200" indent="-457200">
              <a:buAutoNum type="arabicPeriod"/>
            </a:pPr>
            <a:r>
              <a:rPr lang="en-US" sz="2000" b="1" dirty="0" smtClean="0">
                <a:solidFill>
                  <a:srgbClr val="365F91"/>
                </a:solidFill>
                <a:latin typeface="Georgia" pitchFamily="18" charset="0"/>
              </a:rPr>
              <a:t>Conflict and team performance</a:t>
            </a:r>
          </a:p>
        </p:txBody>
      </p:sp>
    </p:spTree>
    <p:extLst>
      <p:ext uri="{BB962C8B-B14F-4D97-AF65-F5344CB8AC3E}">
        <p14:creationId xmlns:p14="http://schemas.microsoft.com/office/powerpoint/2010/main" val="24164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9144000" y="1828800"/>
            <a:ext cx="9144000" cy="421621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22785727"/>
              </p:ext>
            </p:extLst>
          </p:nvPr>
        </p:nvGraphicFramePr>
        <p:xfrm>
          <a:off x="4419600" y="2392680"/>
          <a:ext cx="4572000" cy="3017520"/>
        </p:xfrm>
        <a:graphic>
          <a:graphicData uri="http://schemas.openxmlformats.org/drawingml/2006/table">
            <a:tbl>
              <a:tblPr firstRow="1" firstCol="1" bandRow="1"/>
              <a:tblGrid>
                <a:gridCol w="2548328"/>
                <a:gridCol w="2023672"/>
              </a:tblGrid>
              <a:tr h="180975">
                <a:tc>
                  <a:txBody>
                    <a:bodyPr/>
                    <a:lstStyle/>
                    <a:p>
                      <a:pPr marL="0" marR="0" algn="ctr">
                        <a:spcBef>
                          <a:spcPts val="0"/>
                        </a:spcBef>
                        <a:spcAft>
                          <a:spcPts val="0"/>
                        </a:spcAft>
                      </a:pPr>
                      <a:r>
                        <a:rPr lang="en-US" sz="1800" b="1" i="1" dirty="0">
                          <a:solidFill>
                            <a:srgbClr val="000000"/>
                          </a:solidFill>
                          <a:effectLst/>
                          <a:latin typeface="Georgia"/>
                          <a:ea typeface="Times New Roman"/>
                          <a:cs typeface="Arial"/>
                        </a:rPr>
                        <a:t>System</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0"/>
                        </a:spcAft>
                      </a:pPr>
                      <a:r>
                        <a:rPr lang="en-US" sz="1800" b="1" dirty="0">
                          <a:solidFill>
                            <a:srgbClr val="000000"/>
                          </a:solidFill>
                          <a:effectLst/>
                          <a:latin typeface="Georgia"/>
                          <a:ea typeface="Times New Roman"/>
                          <a:cs typeface="Arial"/>
                        </a:rPr>
                        <a:t>Amount</a:t>
                      </a:r>
                      <a:endParaRPr lang="en-US" sz="3600" dirty="0">
                        <a:solidFill>
                          <a:srgbClr val="000000"/>
                        </a:solidFill>
                        <a:effectLst/>
                        <a:latin typeface="Georgia"/>
                        <a:ea typeface="Times New Roman"/>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DB5AF"/>
                      </a:solidFill>
                      <a:prstDash val="solid"/>
                      <a:round/>
                      <a:headEnd type="none" w="med" len="med"/>
                      <a:tailEnd type="none" w="med" len="med"/>
                    </a:lnB>
                    <a:noFill/>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Demolition/Excavation</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$7,616,000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Structure</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$21,297,000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Envelope</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$34,726,000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Mechanical/Plumbing</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$62,903,000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Electrical</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$32,357,000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Fire Protection</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$1,965,000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err="1">
                          <a:solidFill>
                            <a:srgbClr val="000000"/>
                          </a:solidFill>
                          <a:effectLst/>
                          <a:latin typeface="Georgia"/>
                          <a:ea typeface="Times New Roman"/>
                          <a:cs typeface="Arial"/>
                        </a:rPr>
                        <a:t>Sitework</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$2,672,800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Other</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$42,956,200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180975">
                <a:tc>
                  <a:txBody>
                    <a:bodyPr/>
                    <a:lstStyle/>
                    <a:p>
                      <a:pPr marL="0" marR="0" algn="r">
                        <a:spcBef>
                          <a:spcPts val="0"/>
                        </a:spcBef>
                        <a:spcAft>
                          <a:spcPts val="0"/>
                        </a:spcAft>
                      </a:pPr>
                      <a:r>
                        <a:rPr lang="en-US" sz="1800" i="1" dirty="0">
                          <a:solidFill>
                            <a:srgbClr val="000000"/>
                          </a:solidFill>
                          <a:effectLst/>
                          <a:latin typeface="Georgia"/>
                          <a:ea typeface="Times New Roman"/>
                          <a:cs typeface="Arial"/>
                        </a:rPr>
                        <a:t>General Conditions</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l">
                        <a:spcBef>
                          <a:spcPts val="0"/>
                        </a:spcBef>
                        <a:spcAft>
                          <a:spcPts val="0"/>
                        </a:spcAft>
                      </a:pPr>
                      <a:r>
                        <a:rPr lang="en-US" sz="1800" dirty="0">
                          <a:solidFill>
                            <a:srgbClr val="000000"/>
                          </a:solidFill>
                          <a:effectLst/>
                          <a:latin typeface="Georgia"/>
                          <a:ea typeface="Times New Roman"/>
                          <a:cs typeface="Arial"/>
                        </a:rPr>
                        <a:t> </a:t>
                      </a:r>
                      <a:r>
                        <a:rPr lang="en-US" sz="1800" dirty="0" smtClean="0">
                          <a:solidFill>
                            <a:srgbClr val="000000"/>
                          </a:solidFill>
                          <a:effectLst/>
                          <a:latin typeface="Georgia"/>
                          <a:ea typeface="Times New Roman"/>
                          <a:cs typeface="Arial"/>
                        </a:rPr>
                        <a:t>$10,130,300   </a:t>
                      </a:r>
                      <a:endParaRPr lang="en-US" sz="3600"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180975">
                <a:tc>
                  <a:txBody>
                    <a:bodyPr/>
                    <a:lstStyle/>
                    <a:p>
                      <a:pPr marL="0" marR="0" algn="r">
                        <a:spcBef>
                          <a:spcPts val="0"/>
                        </a:spcBef>
                        <a:spcAft>
                          <a:spcPts val="0"/>
                        </a:spcAft>
                      </a:pPr>
                      <a:r>
                        <a:rPr lang="en-US" sz="1800" b="1" i="1" dirty="0">
                          <a:solidFill>
                            <a:srgbClr val="000000"/>
                          </a:solidFill>
                          <a:effectLst/>
                          <a:latin typeface="Georgia"/>
                          <a:ea typeface="Times New Roman"/>
                          <a:cs typeface="Arial"/>
                        </a:rPr>
                        <a:t>Total</a:t>
                      </a:r>
                      <a:endParaRPr lang="en-US" sz="3600" dirty="0">
                        <a:solidFill>
                          <a:srgbClr val="000000"/>
                        </a:solidFill>
                        <a:effectLst/>
                        <a:latin typeface="Georgia"/>
                        <a:ea typeface="Times New Roman"/>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noFill/>
                      <a:prstDash val="solid"/>
                      <a:round/>
                      <a:headEnd type="none" w="med" len="med"/>
                      <a:tailEnd type="none" w="med" len="med"/>
                    </a:lnT>
                    <a:lnB>
                      <a:noFill/>
                    </a:lnB>
                    <a:noFill/>
                  </a:tcPr>
                </a:tc>
                <a:tc>
                  <a:txBody>
                    <a:bodyPr/>
                    <a:lstStyle/>
                    <a:p>
                      <a:pPr marL="0" marR="0" algn="l">
                        <a:spcBef>
                          <a:spcPts val="0"/>
                        </a:spcBef>
                        <a:spcAft>
                          <a:spcPts val="0"/>
                        </a:spcAft>
                      </a:pPr>
                      <a:r>
                        <a:rPr lang="en-US" sz="1800" b="1" dirty="0">
                          <a:solidFill>
                            <a:srgbClr val="000000"/>
                          </a:solidFill>
                          <a:effectLst/>
                          <a:latin typeface="Georgia"/>
                          <a:ea typeface="Times New Roman"/>
                          <a:cs typeface="Arial"/>
                        </a:rPr>
                        <a:t> </a:t>
                      </a:r>
                      <a:r>
                        <a:rPr lang="en-US" sz="1800" b="1" dirty="0" smtClean="0">
                          <a:solidFill>
                            <a:srgbClr val="000000"/>
                          </a:solidFill>
                          <a:effectLst/>
                          <a:latin typeface="Georgia"/>
                          <a:ea typeface="Times New Roman"/>
                          <a:cs typeface="Arial"/>
                        </a:rPr>
                        <a:t>$ 206,493,000 </a:t>
                      </a:r>
                      <a:endParaRPr lang="en-US" sz="3600" b="1" dirty="0">
                        <a:solidFill>
                          <a:srgbClr val="000000"/>
                        </a:solidFill>
                        <a:effectLst/>
                        <a:latin typeface="Georgia"/>
                        <a:ea typeface="Times New Roman"/>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sp>
        <p:nvSpPr>
          <p:cNvPr id="9" name="Title 1"/>
          <p:cNvSpPr txBox="1">
            <a:spLocks/>
          </p:cNvSpPr>
          <p:nvPr/>
        </p:nvSpPr>
        <p:spPr>
          <a:xfrm>
            <a:off x="9144000" y="2895600"/>
            <a:ext cx="838200" cy="3352800"/>
          </a:xfrm>
          <a:prstGeom prst="rect">
            <a:avLst/>
          </a:prstGeom>
          <a:solidFill>
            <a:srgbClr val="D1D1D1"/>
          </a:solidFill>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|Critical Path</a:t>
            </a:r>
            <a:endParaRPr lang="en-US" sz="3600" b="1" dirty="0">
              <a:solidFill>
                <a:srgbClr val="777777"/>
              </a:solidFill>
              <a:latin typeface="Georgia" pitchFamily="18" charset="0"/>
            </a:endParaRPr>
          </a:p>
        </p:txBody>
      </p:sp>
      <p:sp>
        <p:nvSpPr>
          <p:cNvPr id="10" name="Title 1"/>
          <p:cNvSpPr txBox="1">
            <a:spLocks/>
          </p:cNvSpPr>
          <p:nvPr/>
        </p:nvSpPr>
        <p:spPr>
          <a:xfrm>
            <a:off x="18288000" y="2286000"/>
            <a:ext cx="838200" cy="3962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|Site Logistics</a:t>
            </a:r>
            <a:endParaRPr lang="en-US" sz="3600" b="1" dirty="0">
              <a:solidFill>
                <a:srgbClr val="777777"/>
              </a:solidFill>
              <a:latin typeface="Georgia" pitchFamily="18"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4470" b="95833" l="6029" r="75637">
                        <a14:foregroundMark x1="71618" y1="6212" x2="73873" y2="10379"/>
                      </a14:backgroundRemoval>
                    </a14:imgEffect>
                  </a14:imgLayer>
                </a14:imgProps>
              </a:ext>
              <a:ext uri="{28A0092B-C50C-407E-A947-70E740481C1C}">
                <a14:useLocalDpi xmlns:a14="http://schemas.microsoft.com/office/drawing/2010/main" val="0"/>
              </a:ext>
            </a:extLst>
          </a:blip>
          <a:srcRect l="6282" t="4401" r="24686" b="4762"/>
          <a:stretch/>
        </p:blipFill>
        <p:spPr>
          <a:xfrm>
            <a:off x="19515082" y="819806"/>
            <a:ext cx="6943397" cy="5912069"/>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1965" t="14228" r="7659" b="54944"/>
          <a:stretch/>
        </p:blipFill>
        <p:spPr>
          <a:xfrm>
            <a:off x="24544282" y="3657600"/>
            <a:ext cx="2049518" cy="2006417"/>
          </a:xfrm>
          <a:prstGeom prst="rect">
            <a:avLst/>
          </a:prstGeom>
        </p:spPr>
      </p:pic>
      <p:grpSp>
        <p:nvGrpSpPr>
          <p:cNvPr id="23" name="Group 22"/>
          <p:cNvGrpSpPr/>
          <p:nvPr/>
        </p:nvGrpSpPr>
        <p:grpSpPr>
          <a:xfrm>
            <a:off x="4495800" y="1722942"/>
            <a:ext cx="3861224" cy="563059"/>
            <a:chOff x="4724400" y="1722943"/>
            <a:chExt cx="3861224" cy="563059"/>
          </a:xfrm>
        </p:grpSpPr>
        <p:sp>
          <p:nvSpPr>
            <p:cNvPr id="24" name="Title 1"/>
            <p:cNvSpPr txBox="1">
              <a:spLocks/>
            </p:cNvSpPr>
            <p:nvPr/>
          </p:nvSpPr>
          <p:spPr>
            <a:xfrm>
              <a:off x="4724400" y="1722943"/>
              <a:ext cx="34506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Construction Cost</a:t>
              </a:r>
              <a:endParaRPr lang="en-US" sz="3200" b="0" dirty="0">
                <a:solidFill>
                  <a:srgbClr val="3DB5AF"/>
                </a:solidFill>
                <a:latin typeface="Georgia" pitchFamily="18" charset="0"/>
              </a:endParaRPr>
            </a:p>
          </p:txBody>
        </p:sp>
        <p:grpSp>
          <p:nvGrpSpPr>
            <p:cNvPr id="25" name="Group 24"/>
            <p:cNvGrpSpPr/>
            <p:nvPr/>
          </p:nvGrpSpPr>
          <p:grpSpPr>
            <a:xfrm rot="5400000">
              <a:off x="6552923" y="253301"/>
              <a:ext cx="204179" cy="3861223"/>
              <a:chOff x="801735" y="3562707"/>
              <a:chExt cx="204179" cy="3861223"/>
            </a:xfrm>
          </p:grpSpPr>
          <p:cxnSp>
            <p:nvCxnSpPr>
              <p:cNvPr id="26" name="Shape 31"/>
              <p:cNvCxnSpPr/>
              <p:nvPr/>
            </p:nvCxnSpPr>
            <p:spPr>
              <a:xfrm rot="16200000" flipH="1">
                <a:off x="-1026786" y="5493319"/>
                <a:ext cx="3861223" cy="0"/>
              </a:xfrm>
              <a:prstGeom prst="straightConnector1">
                <a:avLst/>
              </a:prstGeom>
              <a:noFill/>
              <a:ln w="9525" cap="flat">
                <a:solidFill>
                  <a:srgbClr val="999FA9"/>
                </a:solidFill>
                <a:prstDash val="solid"/>
                <a:round/>
                <a:headEnd type="none" w="lg" len="lg"/>
                <a:tailEnd type="none" w="lg" len="lg"/>
              </a:ln>
            </p:spPr>
          </p:cxnSp>
          <p:sp>
            <p:nvSpPr>
              <p:cNvPr id="27"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Tree>
    <p:extLst>
      <p:ext uri="{BB962C8B-B14F-4D97-AF65-F5344CB8AC3E}">
        <p14:creationId xmlns:p14="http://schemas.microsoft.com/office/powerpoint/2010/main" val="2532826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028395" y="2404407"/>
            <a:ext cx="3679205" cy="1323439"/>
          </a:xfrm>
          <a:prstGeom prst="rect">
            <a:avLst/>
          </a:prstGeom>
          <a:noFill/>
        </p:spPr>
        <p:txBody>
          <a:bodyPr wrap="square" rtlCol="0">
            <a:spAutoFit/>
          </a:bodyPr>
          <a:lstStyle/>
          <a:p>
            <a:pPr algn="ctr"/>
            <a:r>
              <a:rPr lang="en-US" sz="2000" dirty="0" smtClean="0">
                <a:solidFill>
                  <a:srgbClr val="365F91"/>
                </a:solidFill>
                <a:latin typeface="Georgia" pitchFamily="18" charset="0"/>
              </a:rPr>
              <a:t>Dr. </a:t>
            </a:r>
            <a:r>
              <a:rPr lang="en-US" sz="2000" dirty="0" err="1" smtClean="0">
                <a:solidFill>
                  <a:srgbClr val="365F91"/>
                </a:solidFill>
                <a:latin typeface="Georgia" pitchFamily="18" charset="0"/>
              </a:rPr>
              <a:t>Somayeh</a:t>
            </a:r>
            <a:r>
              <a:rPr lang="en-US" sz="2000" dirty="0" smtClean="0">
                <a:solidFill>
                  <a:srgbClr val="365F91"/>
                </a:solidFill>
                <a:latin typeface="Georgia" pitchFamily="18" charset="0"/>
              </a:rPr>
              <a:t> </a:t>
            </a:r>
            <a:r>
              <a:rPr lang="en-US" sz="2000" dirty="0" err="1" smtClean="0">
                <a:solidFill>
                  <a:srgbClr val="365F91"/>
                </a:solidFill>
                <a:latin typeface="Georgia" pitchFamily="18" charset="0"/>
              </a:rPr>
              <a:t>Asadi</a:t>
            </a:r>
            <a:endParaRPr lang="en-US" sz="2000" dirty="0" smtClean="0">
              <a:solidFill>
                <a:srgbClr val="365F91"/>
              </a:solidFill>
              <a:latin typeface="Georgia" pitchFamily="18" charset="0"/>
            </a:endParaRPr>
          </a:p>
          <a:p>
            <a:pPr algn="ctr"/>
            <a:r>
              <a:rPr lang="en-US" sz="2000" dirty="0" smtClean="0">
                <a:solidFill>
                  <a:srgbClr val="365F91"/>
                </a:solidFill>
                <a:latin typeface="Georgia" pitchFamily="18" charset="0"/>
              </a:rPr>
              <a:t>Dr. Rob </a:t>
            </a:r>
            <a:r>
              <a:rPr lang="en-US" sz="2000" dirty="0" err="1" smtClean="0">
                <a:solidFill>
                  <a:srgbClr val="365F91"/>
                </a:solidFill>
                <a:latin typeface="Georgia" pitchFamily="18" charset="0"/>
              </a:rPr>
              <a:t>Leicht</a:t>
            </a:r>
            <a:endParaRPr lang="en-US" sz="2000" dirty="0" smtClean="0">
              <a:solidFill>
                <a:srgbClr val="365F91"/>
              </a:solidFill>
              <a:latin typeface="Georgia" pitchFamily="18" charset="0"/>
            </a:endParaRPr>
          </a:p>
          <a:p>
            <a:pPr algn="ctr"/>
            <a:r>
              <a:rPr lang="en-US" sz="2000" dirty="0" smtClean="0">
                <a:solidFill>
                  <a:srgbClr val="365F91"/>
                </a:solidFill>
                <a:latin typeface="Georgia" pitchFamily="18" charset="0"/>
              </a:rPr>
              <a:t>Kevin </a:t>
            </a:r>
            <a:r>
              <a:rPr lang="en-US" sz="2000" dirty="0" err="1" smtClean="0">
                <a:solidFill>
                  <a:srgbClr val="365F91"/>
                </a:solidFill>
                <a:latin typeface="Georgia" pitchFamily="18" charset="0"/>
              </a:rPr>
              <a:t>Parfitt</a:t>
            </a:r>
            <a:endParaRPr lang="en-US" sz="2000" dirty="0" smtClean="0">
              <a:solidFill>
                <a:srgbClr val="365F91"/>
              </a:solidFill>
              <a:latin typeface="Georgia" pitchFamily="18" charset="0"/>
            </a:endParaRPr>
          </a:p>
          <a:p>
            <a:pPr algn="ctr"/>
            <a:r>
              <a:rPr lang="en-US" sz="2000" dirty="0" smtClean="0">
                <a:solidFill>
                  <a:srgbClr val="365F91"/>
                </a:solidFill>
                <a:latin typeface="Georgia" pitchFamily="18" charset="0"/>
              </a:rPr>
              <a:t>Walt Schneider</a:t>
            </a:r>
          </a:p>
        </p:txBody>
      </p:sp>
      <p:grpSp>
        <p:nvGrpSpPr>
          <p:cNvPr id="2" name="Group 1"/>
          <p:cNvGrpSpPr/>
          <p:nvPr/>
        </p:nvGrpSpPr>
        <p:grpSpPr>
          <a:xfrm>
            <a:off x="5181600" y="1219200"/>
            <a:ext cx="3861225" cy="1066801"/>
            <a:chOff x="4724400" y="1219201"/>
            <a:chExt cx="3861225" cy="1066801"/>
          </a:xfrm>
        </p:grpSpPr>
        <p:sp>
          <p:nvSpPr>
            <p:cNvPr id="3" name="Title 1"/>
            <p:cNvSpPr txBox="1">
              <a:spLocks/>
            </p:cNvSpPr>
            <p:nvPr/>
          </p:nvSpPr>
          <p:spPr>
            <a:xfrm>
              <a:off x="4724400" y="1219201"/>
              <a:ext cx="3450609" cy="10667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1 Shoring System</a:t>
              </a:r>
              <a:endParaRPr lang="en-US" sz="3200" b="0" dirty="0">
                <a:solidFill>
                  <a:srgbClr val="3DB5AF"/>
                </a:solidFill>
                <a:latin typeface="Georgia" pitchFamily="18" charset="0"/>
              </a:endParaRPr>
            </a:p>
          </p:txBody>
        </p:sp>
        <p:grpSp>
          <p:nvGrpSpPr>
            <p:cNvPr id="4" name="Group 3"/>
            <p:cNvGrpSpPr/>
            <p:nvPr/>
          </p:nvGrpSpPr>
          <p:grpSpPr>
            <a:xfrm rot="5400000">
              <a:off x="6692835" y="393212"/>
              <a:ext cx="204179" cy="3581401"/>
              <a:chOff x="801735" y="3562706"/>
              <a:chExt cx="204179" cy="3581401"/>
            </a:xfrm>
          </p:grpSpPr>
          <p:cxnSp>
            <p:nvCxnSpPr>
              <p:cNvPr id="5" name="Shape 31"/>
              <p:cNvCxnSpPr/>
              <p:nvPr/>
            </p:nvCxnSpPr>
            <p:spPr>
              <a:xfrm rot="16200000" flipH="1">
                <a:off x="-886874" y="5353407"/>
                <a:ext cx="3581401" cy="0"/>
              </a:xfrm>
              <a:prstGeom prst="straightConnector1">
                <a:avLst/>
              </a:prstGeom>
              <a:noFill/>
              <a:ln w="9525" cap="flat">
                <a:solidFill>
                  <a:srgbClr val="999FA9"/>
                </a:solidFill>
                <a:prstDash val="solid"/>
                <a:round/>
                <a:headEnd type="none" w="lg" len="lg"/>
                <a:tailEnd type="none" w="lg" len="lg"/>
              </a:ln>
            </p:spPr>
          </p:cxnSp>
          <p:sp>
            <p:nvSpPr>
              <p:cNvPr id="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7" name="Group 6"/>
          <p:cNvGrpSpPr/>
          <p:nvPr/>
        </p:nvGrpSpPr>
        <p:grpSpPr>
          <a:xfrm>
            <a:off x="9347624" y="1219201"/>
            <a:ext cx="3861225" cy="1066799"/>
            <a:chOff x="4724400" y="1219203"/>
            <a:chExt cx="3861225" cy="1066799"/>
          </a:xfrm>
        </p:grpSpPr>
        <p:sp>
          <p:nvSpPr>
            <p:cNvPr id="8" name="Title 1"/>
            <p:cNvSpPr txBox="1">
              <a:spLocks/>
            </p:cNvSpPr>
            <p:nvPr/>
          </p:nvSpPr>
          <p:spPr>
            <a:xfrm>
              <a:off x="4724400" y="1219203"/>
              <a:ext cx="3450609" cy="106679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rgbClr val="3DB5AF"/>
                  </a:solidFill>
                  <a:latin typeface="Georgia" pitchFamily="18" charset="0"/>
                </a:rPr>
                <a:t>Analysis 2</a:t>
              </a:r>
            </a:p>
            <a:p>
              <a:pPr algn="r"/>
              <a:r>
                <a:rPr lang="en-US" sz="3200" b="0" dirty="0" smtClean="0">
                  <a:solidFill>
                    <a:srgbClr val="3DB5AF"/>
                  </a:solidFill>
                  <a:latin typeface="Georgia" pitchFamily="18" charset="0"/>
                </a:rPr>
                <a:t>Motivation</a:t>
              </a:r>
            </a:p>
          </p:txBody>
        </p:sp>
        <p:grpSp>
          <p:nvGrpSpPr>
            <p:cNvPr id="9" name="Group 8"/>
            <p:cNvGrpSpPr/>
            <p:nvPr/>
          </p:nvGrpSpPr>
          <p:grpSpPr>
            <a:xfrm rot="5400000">
              <a:off x="7086323" y="786700"/>
              <a:ext cx="204179" cy="2794425"/>
              <a:chOff x="801735" y="3562706"/>
              <a:chExt cx="204179" cy="2794425"/>
            </a:xfrm>
          </p:grpSpPr>
          <p:cxnSp>
            <p:nvCxnSpPr>
              <p:cNvPr id="10" name="Shape 31"/>
              <p:cNvCxnSpPr/>
              <p:nvPr/>
            </p:nvCxnSpPr>
            <p:spPr>
              <a:xfrm rot="16200000" flipH="1">
                <a:off x="-493386" y="4959919"/>
                <a:ext cx="2794425" cy="0"/>
              </a:xfrm>
              <a:prstGeom prst="straightConnector1">
                <a:avLst/>
              </a:prstGeom>
              <a:noFill/>
              <a:ln w="9525" cap="flat">
                <a:solidFill>
                  <a:srgbClr val="999FA9"/>
                </a:solidFill>
                <a:prstDash val="solid"/>
                <a:round/>
                <a:headEnd type="none" w="lg" len="lg"/>
                <a:tailEnd type="none" w="lg" len="lg"/>
              </a:ln>
            </p:spPr>
          </p:cxnSp>
          <p:sp>
            <p:nvSpPr>
              <p:cNvPr id="11"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12" name="Group 11"/>
          <p:cNvGrpSpPr/>
          <p:nvPr/>
        </p:nvGrpSpPr>
        <p:grpSpPr>
          <a:xfrm>
            <a:off x="14529224" y="1219201"/>
            <a:ext cx="2743201" cy="1066799"/>
            <a:chOff x="5842424" y="1219203"/>
            <a:chExt cx="2743201" cy="1066799"/>
          </a:xfrm>
        </p:grpSpPr>
        <p:sp>
          <p:nvSpPr>
            <p:cNvPr id="13" name="Title 1"/>
            <p:cNvSpPr txBox="1">
              <a:spLocks/>
            </p:cNvSpPr>
            <p:nvPr/>
          </p:nvSpPr>
          <p:spPr>
            <a:xfrm>
              <a:off x="5842424" y="1219203"/>
              <a:ext cx="2332585" cy="1066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Analysis 3</a:t>
              </a:r>
            </a:p>
            <a:p>
              <a:pPr algn="r"/>
              <a:r>
                <a:rPr lang="en-US" sz="3200" dirty="0" smtClean="0">
                  <a:solidFill>
                    <a:srgbClr val="3DB5AF"/>
                  </a:solidFill>
                  <a:latin typeface="Georgia" pitchFamily="18" charset="0"/>
                </a:rPr>
                <a:t>Cash Flow</a:t>
              </a:r>
              <a:endParaRPr lang="en-US" sz="3200" b="0" dirty="0">
                <a:solidFill>
                  <a:srgbClr val="3DB5AF"/>
                </a:solidFill>
                <a:latin typeface="Georgia" pitchFamily="18" charset="0"/>
              </a:endParaRPr>
            </a:p>
          </p:txBody>
        </p:sp>
        <p:grpSp>
          <p:nvGrpSpPr>
            <p:cNvPr id="14" name="Group 13"/>
            <p:cNvGrpSpPr/>
            <p:nvPr/>
          </p:nvGrpSpPr>
          <p:grpSpPr>
            <a:xfrm rot="5400000">
              <a:off x="7226235" y="926612"/>
              <a:ext cx="204179" cy="2514601"/>
              <a:chOff x="801735" y="3562706"/>
              <a:chExt cx="204179" cy="2514601"/>
            </a:xfrm>
          </p:grpSpPr>
          <p:cxnSp>
            <p:nvCxnSpPr>
              <p:cNvPr id="15" name="Shape 31"/>
              <p:cNvCxnSpPr/>
              <p:nvPr/>
            </p:nvCxnSpPr>
            <p:spPr>
              <a:xfrm rot="16200000" flipH="1">
                <a:off x="-353474" y="4820007"/>
                <a:ext cx="2514601" cy="0"/>
              </a:xfrm>
              <a:prstGeom prst="straightConnector1">
                <a:avLst/>
              </a:prstGeom>
              <a:noFill/>
              <a:ln w="9525" cap="flat">
                <a:solidFill>
                  <a:srgbClr val="999FA9"/>
                </a:solidFill>
                <a:prstDash val="solid"/>
                <a:round/>
                <a:headEnd type="none" w="lg" len="lg"/>
                <a:tailEnd type="none" w="lg" len="lg"/>
              </a:ln>
            </p:spPr>
          </p:cxnSp>
          <p:sp>
            <p:nvSpPr>
              <p:cNvPr id="16"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20" name="TextBox 19"/>
          <p:cNvSpPr txBox="1"/>
          <p:nvPr/>
        </p:nvSpPr>
        <p:spPr>
          <a:xfrm>
            <a:off x="5461424" y="3276600"/>
            <a:ext cx="3429000" cy="954107"/>
          </a:xfrm>
          <a:prstGeom prst="rect">
            <a:avLst/>
          </a:prstGeom>
          <a:noFill/>
        </p:spPr>
        <p:txBody>
          <a:bodyPr wrap="square" rtlCol="0">
            <a:spAutoFit/>
          </a:bodyPr>
          <a:lstStyle/>
          <a:p>
            <a:r>
              <a:rPr lang="en-US" sz="2800" dirty="0" smtClean="0">
                <a:solidFill>
                  <a:srgbClr val="00B050"/>
                </a:solidFill>
              </a:rPr>
              <a:t>Sheet Piles Recommended </a:t>
            </a:r>
            <a:r>
              <a:rPr lang="en-US" sz="2800" dirty="0" smtClean="0">
                <a:solidFill>
                  <a:srgbClr val="00B050"/>
                </a:solidFill>
                <a:latin typeface="Adobe Pi Std"/>
              </a:rPr>
              <a:t>✔</a:t>
            </a:r>
            <a:endParaRPr lang="en-US" sz="2800" dirty="0">
              <a:solidFill>
                <a:srgbClr val="00B050"/>
              </a:solidFill>
            </a:endParaRPr>
          </a:p>
        </p:txBody>
      </p:sp>
      <p:sp>
        <p:nvSpPr>
          <p:cNvPr id="21" name="TextBox 20"/>
          <p:cNvSpPr txBox="1"/>
          <p:nvPr/>
        </p:nvSpPr>
        <p:spPr>
          <a:xfrm>
            <a:off x="14757824" y="3258207"/>
            <a:ext cx="3429000" cy="954107"/>
          </a:xfrm>
          <a:prstGeom prst="rect">
            <a:avLst/>
          </a:prstGeom>
          <a:noFill/>
        </p:spPr>
        <p:txBody>
          <a:bodyPr wrap="square" rtlCol="0">
            <a:spAutoFit/>
          </a:bodyPr>
          <a:lstStyle/>
          <a:p>
            <a:r>
              <a:rPr lang="en-US" sz="2800" dirty="0" smtClean="0">
                <a:solidFill>
                  <a:srgbClr val="00B050"/>
                </a:solidFill>
              </a:rPr>
              <a:t>Resource Leveling Recommended </a:t>
            </a:r>
            <a:r>
              <a:rPr lang="en-US" sz="2800" dirty="0" smtClean="0">
                <a:solidFill>
                  <a:srgbClr val="00B050"/>
                </a:solidFill>
                <a:latin typeface="Adobe Pi Std"/>
              </a:rPr>
              <a:t>✔</a:t>
            </a:r>
            <a:endParaRPr lang="en-US" sz="2800" dirty="0">
              <a:solidFill>
                <a:srgbClr val="00B050"/>
              </a:solidFill>
            </a:endParaRPr>
          </a:p>
        </p:txBody>
      </p:sp>
      <p:sp>
        <p:nvSpPr>
          <p:cNvPr id="22" name="TextBox 21"/>
          <p:cNvSpPr txBox="1"/>
          <p:nvPr/>
        </p:nvSpPr>
        <p:spPr>
          <a:xfrm>
            <a:off x="9195224" y="2782431"/>
            <a:ext cx="5410200" cy="2246769"/>
          </a:xfrm>
          <a:prstGeom prst="rect">
            <a:avLst/>
          </a:prstGeom>
          <a:noFill/>
        </p:spPr>
        <p:txBody>
          <a:bodyPr wrap="square" rtlCol="0">
            <a:spAutoFit/>
          </a:bodyPr>
          <a:lstStyle/>
          <a:p>
            <a:pPr marL="457200" indent="-457200">
              <a:buAutoNum type="arabicPeriod"/>
            </a:pPr>
            <a:r>
              <a:rPr lang="en-US" sz="2000" b="1" dirty="0" smtClean="0">
                <a:solidFill>
                  <a:srgbClr val="365F91"/>
                </a:solidFill>
                <a:latin typeface="Georgia" pitchFamily="18" charset="0"/>
              </a:rPr>
              <a:t>Two major drivers of motivation:</a:t>
            </a:r>
          </a:p>
          <a:p>
            <a:pPr marL="914400" lvl="1" indent="-457200">
              <a:buFont typeface="Arial" pitchFamily="34" charset="0"/>
              <a:buChar char="•"/>
            </a:pPr>
            <a:r>
              <a:rPr lang="en-US" sz="2000" b="1" dirty="0" smtClean="0">
                <a:solidFill>
                  <a:srgbClr val="365F91"/>
                </a:solidFill>
                <a:latin typeface="Georgia" pitchFamily="18" charset="0"/>
              </a:rPr>
              <a:t>Belief in the cause</a:t>
            </a:r>
          </a:p>
          <a:p>
            <a:pPr marL="914400" lvl="1" indent="-457200">
              <a:buFont typeface="Arial" pitchFamily="34" charset="0"/>
              <a:buChar char="•"/>
            </a:pPr>
            <a:r>
              <a:rPr lang="en-US" sz="2000" b="1" dirty="0" smtClean="0">
                <a:solidFill>
                  <a:srgbClr val="365F91"/>
                </a:solidFill>
                <a:latin typeface="Georgia" pitchFamily="18" charset="0"/>
              </a:rPr>
              <a:t>Respectable leader</a:t>
            </a:r>
          </a:p>
          <a:p>
            <a:pPr marL="457200" indent="-457200">
              <a:buAutoNum type="arabicPeriod"/>
            </a:pPr>
            <a:r>
              <a:rPr lang="en-US" sz="2000" b="1" dirty="0" smtClean="0">
                <a:solidFill>
                  <a:srgbClr val="365F91"/>
                </a:solidFill>
                <a:latin typeface="Georgia" pitchFamily="18" charset="0"/>
              </a:rPr>
              <a:t>Negative motivators</a:t>
            </a:r>
          </a:p>
          <a:p>
            <a:pPr marL="457200" indent="-457200">
              <a:buAutoNum type="arabicPeriod"/>
            </a:pPr>
            <a:r>
              <a:rPr lang="en-US" sz="2000" b="1" dirty="0" smtClean="0">
                <a:solidFill>
                  <a:srgbClr val="365F91"/>
                </a:solidFill>
                <a:latin typeface="Georgia" pitchFamily="18" charset="0"/>
              </a:rPr>
              <a:t>Age correlation</a:t>
            </a:r>
          </a:p>
          <a:p>
            <a:pPr marL="457200" indent="-457200">
              <a:buAutoNum type="arabicPeriod"/>
            </a:pPr>
            <a:r>
              <a:rPr lang="en-US" sz="2000" b="1" dirty="0" smtClean="0">
                <a:solidFill>
                  <a:srgbClr val="365F91"/>
                </a:solidFill>
                <a:latin typeface="Georgia" pitchFamily="18" charset="0"/>
              </a:rPr>
              <a:t>Trust and communication</a:t>
            </a:r>
          </a:p>
          <a:p>
            <a:pPr marL="457200" indent="-457200">
              <a:buAutoNum type="arabicPeriod"/>
            </a:pPr>
            <a:r>
              <a:rPr lang="en-US" sz="2000" b="1" dirty="0" smtClean="0">
                <a:solidFill>
                  <a:srgbClr val="365F91"/>
                </a:solidFill>
                <a:latin typeface="Georgia" pitchFamily="18" charset="0"/>
              </a:rPr>
              <a:t>Conflict and team performance</a:t>
            </a:r>
          </a:p>
        </p:txBody>
      </p:sp>
      <p:sp>
        <p:nvSpPr>
          <p:cNvPr id="23" name="Title 1"/>
          <p:cNvSpPr txBox="1">
            <a:spLocks/>
          </p:cNvSpPr>
          <p:nvPr/>
        </p:nvSpPr>
        <p:spPr>
          <a:xfrm>
            <a:off x="18288000" y="990600"/>
            <a:ext cx="838200" cy="52578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|Acknowledgements</a:t>
            </a:r>
          </a:p>
        </p:txBody>
      </p:sp>
      <p:grpSp>
        <p:nvGrpSpPr>
          <p:cNvPr id="24" name="Group 23"/>
          <p:cNvGrpSpPr/>
          <p:nvPr/>
        </p:nvGrpSpPr>
        <p:grpSpPr>
          <a:xfrm>
            <a:off x="19333194" y="1794807"/>
            <a:ext cx="2743202" cy="609598"/>
            <a:chOff x="5842424" y="1676404"/>
            <a:chExt cx="2743202" cy="609598"/>
          </a:xfrm>
        </p:grpSpPr>
        <p:sp>
          <p:nvSpPr>
            <p:cNvPr id="25" name="Title 1"/>
            <p:cNvSpPr txBox="1">
              <a:spLocks/>
            </p:cNvSpPr>
            <p:nvPr/>
          </p:nvSpPr>
          <p:spPr>
            <a:xfrm>
              <a:off x="5842424" y="1676404"/>
              <a:ext cx="2332585" cy="6095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Academic</a:t>
              </a:r>
              <a:endParaRPr lang="en-US" sz="3200" b="0" dirty="0">
                <a:solidFill>
                  <a:srgbClr val="3DB5AF"/>
                </a:solidFill>
                <a:latin typeface="Georgia" pitchFamily="18" charset="0"/>
              </a:endParaRPr>
            </a:p>
          </p:txBody>
        </p:sp>
        <p:grpSp>
          <p:nvGrpSpPr>
            <p:cNvPr id="26" name="Group 25"/>
            <p:cNvGrpSpPr/>
            <p:nvPr/>
          </p:nvGrpSpPr>
          <p:grpSpPr>
            <a:xfrm rot="5400000">
              <a:off x="7302436" y="1002812"/>
              <a:ext cx="204179" cy="2362201"/>
              <a:chOff x="801735" y="3562705"/>
              <a:chExt cx="204179" cy="2362201"/>
            </a:xfrm>
          </p:grpSpPr>
          <p:cxnSp>
            <p:nvCxnSpPr>
              <p:cNvPr id="27" name="Shape 31"/>
              <p:cNvCxnSpPr/>
              <p:nvPr/>
            </p:nvCxnSpPr>
            <p:spPr>
              <a:xfrm rot="16200000" flipH="1">
                <a:off x="-277273" y="4743806"/>
                <a:ext cx="2362201" cy="0"/>
              </a:xfrm>
              <a:prstGeom prst="straightConnector1">
                <a:avLst/>
              </a:prstGeom>
              <a:noFill/>
              <a:ln w="9525" cap="flat">
                <a:solidFill>
                  <a:srgbClr val="999FA9"/>
                </a:solidFill>
                <a:prstDash val="solid"/>
                <a:round/>
                <a:headEnd type="none" w="lg" len="lg"/>
                <a:tailEnd type="none" w="lg" len="lg"/>
              </a:ln>
            </p:spPr>
          </p:cxnSp>
          <p:sp>
            <p:nvSpPr>
              <p:cNvPr id="28"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29" name="Group 28"/>
          <p:cNvGrpSpPr/>
          <p:nvPr/>
        </p:nvGrpSpPr>
        <p:grpSpPr>
          <a:xfrm>
            <a:off x="23342631" y="1794807"/>
            <a:ext cx="2743203" cy="609597"/>
            <a:chOff x="5842424" y="1676404"/>
            <a:chExt cx="2743203" cy="609597"/>
          </a:xfrm>
        </p:grpSpPr>
        <p:sp>
          <p:nvSpPr>
            <p:cNvPr id="30" name="Title 1"/>
            <p:cNvSpPr txBox="1">
              <a:spLocks/>
            </p:cNvSpPr>
            <p:nvPr/>
          </p:nvSpPr>
          <p:spPr>
            <a:xfrm>
              <a:off x="5842424" y="1676404"/>
              <a:ext cx="2332585" cy="6095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Industry</a:t>
              </a:r>
              <a:endParaRPr lang="en-US" sz="3200" b="0" dirty="0">
                <a:solidFill>
                  <a:srgbClr val="3DB5AF"/>
                </a:solidFill>
                <a:latin typeface="Georgia" pitchFamily="18" charset="0"/>
              </a:endParaRPr>
            </a:p>
          </p:txBody>
        </p:sp>
        <p:grpSp>
          <p:nvGrpSpPr>
            <p:cNvPr id="31" name="Group 30"/>
            <p:cNvGrpSpPr/>
            <p:nvPr/>
          </p:nvGrpSpPr>
          <p:grpSpPr>
            <a:xfrm rot="5400000">
              <a:off x="7427539" y="1127914"/>
              <a:ext cx="204179" cy="2111996"/>
              <a:chOff x="801735" y="3562705"/>
              <a:chExt cx="204179" cy="2111996"/>
            </a:xfrm>
          </p:grpSpPr>
          <p:cxnSp>
            <p:nvCxnSpPr>
              <p:cNvPr id="32" name="Shape 31"/>
              <p:cNvCxnSpPr/>
              <p:nvPr/>
            </p:nvCxnSpPr>
            <p:spPr>
              <a:xfrm rot="16200000" flipH="1">
                <a:off x="-152171" y="4618703"/>
                <a:ext cx="2111996" cy="0"/>
              </a:xfrm>
              <a:prstGeom prst="straightConnector1">
                <a:avLst/>
              </a:prstGeom>
              <a:noFill/>
              <a:ln w="9525" cap="flat">
                <a:solidFill>
                  <a:srgbClr val="999FA9"/>
                </a:solidFill>
                <a:prstDash val="solid"/>
                <a:round/>
                <a:headEnd type="none" w="lg" len="lg"/>
                <a:tailEnd type="none" w="lg" len="lg"/>
              </a:ln>
            </p:spPr>
          </p:cxnSp>
          <p:sp>
            <p:nvSpPr>
              <p:cNvPr id="33"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34" name="Group 33"/>
          <p:cNvGrpSpPr/>
          <p:nvPr/>
        </p:nvGrpSpPr>
        <p:grpSpPr>
          <a:xfrm>
            <a:off x="19442588" y="4082269"/>
            <a:ext cx="3315305" cy="609598"/>
            <a:chOff x="5270322" y="1676404"/>
            <a:chExt cx="3315305" cy="609598"/>
          </a:xfrm>
        </p:grpSpPr>
        <p:sp>
          <p:nvSpPr>
            <p:cNvPr id="35" name="Title 1"/>
            <p:cNvSpPr txBox="1">
              <a:spLocks/>
            </p:cNvSpPr>
            <p:nvPr/>
          </p:nvSpPr>
          <p:spPr>
            <a:xfrm>
              <a:off x="5270322" y="1676404"/>
              <a:ext cx="2904687" cy="6095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Special Thanks</a:t>
              </a:r>
              <a:endParaRPr lang="en-US" sz="3200" b="0" dirty="0">
                <a:solidFill>
                  <a:srgbClr val="3DB5AF"/>
                </a:solidFill>
                <a:latin typeface="Georgia" pitchFamily="18" charset="0"/>
              </a:endParaRPr>
            </a:p>
          </p:txBody>
        </p:sp>
        <p:grpSp>
          <p:nvGrpSpPr>
            <p:cNvPr id="36" name="Group 35"/>
            <p:cNvGrpSpPr/>
            <p:nvPr/>
          </p:nvGrpSpPr>
          <p:grpSpPr>
            <a:xfrm rot="5400000">
              <a:off x="6825885" y="526261"/>
              <a:ext cx="204179" cy="3315304"/>
              <a:chOff x="801735" y="3562705"/>
              <a:chExt cx="204179" cy="3315304"/>
            </a:xfrm>
          </p:grpSpPr>
          <p:cxnSp>
            <p:nvCxnSpPr>
              <p:cNvPr id="37" name="Shape 31"/>
              <p:cNvCxnSpPr/>
              <p:nvPr/>
            </p:nvCxnSpPr>
            <p:spPr>
              <a:xfrm rot="16200000" flipH="1">
                <a:off x="-753825" y="5220357"/>
                <a:ext cx="3315304" cy="0"/>
              </a:xfrm>
              <a:prstGeom prst="straightConnector1">
                <a:avLst/>
              </a:prstGeom>
              <a:noFill/>
              <a:ln w="9525" cap="flat">
                <a:solidFill>
                  <a:srgbClr val="999FA9"/>
                </a:solidFill>
                <a:prstDash val="solid"/>
                <a:round/>
                <a:headEnd type="none" w="lg" len="lg"/>
                <a:tailEnd type="none" w="lg" len="lg"/>
              </a:ln>
            </p:spPr>
          </p:cxnSp>
          <p:sp>
            <p:nvSpPr>
              <p:cNvPr id="38"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43" name="TextBox 42"/>
          <p:cNvSpPr txBox="1"/>
          <p:nvPr/>
        </p:nvSpPr>
        <p:spPr>
          <a:xfrm>
            <a:off x="22975983" y="2376368"/>
            <a:ext cx="4075017" cy="3262432"/>
          </a:xfrm>
          <a:prstGeom prst="rect">
            <a:avLst/>
          </a:prstGeom>
          <a:noFill/>
        </p:spPr>
        <p:txBody>
          <a:bodyPr wrap="square" rtlCol="0">
            <a:spAutoFit/>
          </a:bodyPr>
          <a:lstStyle/>
          <a:p>
            <a:pPr algn="ctr"/>
            <a:r>
              <a:rPr lang="en-US" sz="2000" b="1" dirty="0" smtClean="0">
                <a:solidFill>
                  <a:srgbClr val="365F91"/>
                </a:solidFill>
                <a:latin typeface="Georgia" pitchFamily="18" charset="0"/>
              </a:rPr>
              <a:t>HSFIII Team</a:t>
            </a:r>
          </a:p>
          <a:p>
            <a:pPr algn="ctr"/>
            <a:r>
              <a:rPr lang="en-US" sz="2000" dirty="0" smtClean="0">
                <a:solidFill>
                  <a:srgbClr val="365F91"/>
                </a:solidFill>
                <a:latin typeface="Georgia" pitchFamily="18" charset="0"/>
              </a:rPr>
              <a:t>Roger </a:t>
            </a:r>
            <a:r>
              <a:rPr lang="en-US" sz="2000" dirty="0">
                <a:solidFill>
                  <a:srgbClr val="365F91"/>
                </a:solidFill>
                <a:latin typeface="Georgia" pitchFamily="18" charset="0"/>
              </a:rPr>
              <a:t>Stadler</a:t>
            </a:r>
          </a:p>
          <a:p>
            <a:pPr algn="ctr"/>
            <a:r>
              <a:rPr lang="en-US" sz="2000" dirty="0">
                <a:solidFill>
                  <a:srgbClr val="365F91"/>
                </a:solidFill>
                <a:latin typeface="Georgia" pitchFamily="18" charset="0"/>
              </a:rPr>
              <a:t>Chuck Briney</a:t>
            </a:r>
          </a:p>
          <a:p>
            <a:pPr algn="ctr"/>
            <a:r>
              <a:rPr lang="en-US" sz="2000" dirty="0">
                <a:solidFill>
                  <a:srgbClr val="365F91"/>
                </a:solidFill>
                <a:latin typeface="Georgia" pitchFamily="18" charset="0"/>
              </a:rPr>
              <a:t>Josh Kraus</a:t>
            </a:r>
          </a:p>
          <a:p>
            <a:pPr algn="ctr"/>
            <a:r>
              <a:rPr lang="en-US" sz="2000" dirty="0">
                <a:solidFill>
                  <a:srgbClr val="365F91"/>
                </a:solidFill>
                <a:latin typeface="Georgia" pitchFamily="18" charset="0"/>
              </a:rPr>
              <a:t>Bill Gamble</a:t>
            </a:r>
          </a:p>
          <a:p>
            <a:pPr algn="ctr"/>
            <a:r>
              <a:rPr lang="en-US" sz="2000" dirty="0">
                <a:solidFill>
                  <a:srgbClr val="365F91"/>
                </a:solidFill>
                <a:latin typeface="Georgia" pitchFamily="18" charset="0"/>
              </a:rPr>
              <a:t>Chris Brooks</a:t>
            </a:r>
          </a:p>
          <a:p>
            <a:pPr algn="ctr"/>
            <a:r>
              <a:rPr lang="en-US" sz="2000" dirty="0">
                <a:solidFill>
                  <a:srgbClr val="365F91"/>
                </a:solidFill>
                <a:latin typeface="Georgia" pitchFamily="18" charset="0"/>
              </a:rPr>
              <a:t> </a:t>
            </a:r>
          </a:p>
          <a:p>
            <a:pPr algn="ctr"/>
            <a:r>
              <a:rPr lang="en-US" sz="2000" b="1" dirty="0">
                <a:solidFill>
                  <a:srgbClr val="365F91"/>
                </a:solidFill>
                <a:latin typeface="Georgia" pitchFamily="18" charset="0"/>
              </a:rPr>
              <a:t>Other Industry Leaders</a:t>
            </a:r>
            <a:endParaRPr lang="en-US" sz="2000" dirty="0">
              <a:solidFill>
                <a:srgbClr val="365F91"/>
              </a:solidFill>
              <a:latin typeface="Georgia" pitchFamily="18" charset="0"/>
            </a:endParaRPr>
          </a:p>
          <a:p>
            <a:pPr algn="ctr"/>
            <a:r>
              <a:rPr lang="en-US" sz="2000" dirty="0">
                <a:solidFill>
                  <a:srgbClr val="365F91"/>
                </a:solidFill>
                <a:latin typeface="Georgia" pitchFamily="18" charset="0"/>
              </a:rPr>
              <a:t>Jason McFadden</a:t>
            </a:r>
          </a:p>
          <a:p>
            <a:pPr algn="ctr"/>
            <a:endParaRPr lang="en-US" sz="2000" dirty="0" smtClean="0">
              <a:solidFill>
                <a:srgbClr val="365F91"/>
              </a:solidFill>
              <a:latin typeface="Georgia" pitchFamily="18" charset="0"/>
            </a:endParaRPr>
          </a:p>
        </p:txBody>
      </p:sp>
      <p:sp>
        <p:nvSpPr>
          <p:cNvPr id="44" name="TextBox 43"/>
          <p:cNvSpPr txBox="1"/>
          <p:nvPr/>
        </p:nvSpPr>
        <p:spPr>
          <a:xfrm>
            <a:off x="19028395" y="4662368"/>
            <a:ext cx="3679205" cy="707886"/>
          </a:xfrm>
          <a:prstGeom prst="rect">
            <a:avLst/>
          </a:prstGeom>
          <a:noFill/>
        </p:spPr>
        <p:txBody>
          <a:bodyPr wrap="square" rtlCol="0">
            <a:spAutoFit/>
          </a:bodyPr>
          <a:lstStyle/>
          <a:p>
            <a:pPr algn="ctr"/>
            <a:r>
              <a:rPr lang="en-US" sz="2000" dirty="0" smtClean="0">
                <a:solidFill>
                  <a:srgbClr val="365F91"/>
                </a:solidFill>
                <a:latin typeface="Georgia" pitchFamily="18" charset="0"/>
              </a:rPr>
              <a:t>Family and Friends</a:t>
            </a:r>
          </a:p>
          <a:p>
            <a:pPr algn="ctr"/>
            <a:r>
              <a:rPr lang="en-US" sz="2000" dirty="0" smtClean="0">
                <a:solidFill>
                  <a:srgbClr val="365F91"/>
                </a:solidFill>
                <a:latin typeface="Georgia" pitchFamily="18" charset="0"/>
              </a:rPr>
              <a:t>Jesus Christ</a:t>
            </a:r>
          </a:p>
        </p:txBody>
      </p:sp>
    </p:spTree>
    <p:extLst>
      <p:ext uri="{BB962C8B-B14F-4D97-AF65-F5344CB8AC3E}">
        <p14:creationId xmlns:p14="http://schemas.microsoft.com/office/powerpoint/2010/main" val="3809078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5400" y="2735997"/>
            <a:ext cx="3962400" cy="830997"/>
          </a:xfrm>
          <a:prstGeom prst="rect">
            <a:avLst/>
          </a:prstGeom>
          <a:noFill/>
        </p:spPr>
        <p:txBody>
          <a:bodyPr wrap="square" rtlCol="0">
            <a:spAutoFit/>
          </a:bodyPr>
          <a:lstStyle/>
          <a:p>
            <a:pPr algn="ctr"/>
            <a:r>
              <a:rPr lang="en-US" sz="4800" b="1" dirty="0" smtClean="0">
                <a:solidFill>
                  <a:srgbClr val="365F91"/>
                </a:solidFill>
                <a:latin typeface="Georgia" pitchFamily="18" charset="0"/>
              </a:rPr>
              <a:t>Questions?</a:t>
            </a:r>
            <a:endParaRPr lang="en-US" sz="4800" b="1" dirty="0">
              <a:solidFill>
                <a:srgbClr val="365F91"/>
              </a:solidFill>
              <a:latin typeface="Georgia" pitchFamily="18" charset="0"/>
            </a:endParaRPr>
          </a:p>
        </p:txBody>
      </p:sp>
    </p:spTree>
    <p:extLst>
      <p:ext uri="{BB962C8B-B14F-4D97-AF65-F5344CB8AC3E}">
        <p14:creationId xmlns:p14="http://schemas.microsoft.com/office/powerpoint/2010/main" val="45959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Appendix</a:t>
            </a:r>
            <a:endParaRPr lang="en-US" b="0" dirty="0">
              <a:solidFill>
                <a:srgbClr val="365F91"/>
              </a:solidFill>
              <a:latin typeface="Georgia" pitchFamily="18" charset="0"/>
            </a:endParaRPr>
          </a:p>
        </p:txBody>
      </p:sp>
      <p:grpSp>
        <p:nvGrpSpPr>
          <p:cNvPr id="4" name="Group 3"/>
          <p:cNvGrpSpPr/>
          <p:nvPr/>
        </p:nvGrpSpPr>
        <p:grpSpPr>
          <a:xfrm>
            <a:off x="10010629" y="1388735"/>
            <a:ext cx="7410742" cy="4611413"/>
            <a:chOff x="9517117" y="1066800"/>
            <a:chExt cx="7410742" cy="4611413"/>
          </a:xfrm>
        </p:grpSpPr>
        <p:pic>
          <p:nvPicPr>
            <p:cNvPr id="1843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47756"/>
            <a:stretch/>
          </p:blipFill>
          <p:spPr bwMode="auto">
            <a:xfrm>
              <a:off x="9525000" y="1066800"/>
              <a:ext cx="7402859" cy="290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9629" y="1089300"/>
              <a:ext cx="2968230" cy="93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69343"/>
            <a:stretch/>
          </p:blipFill>
          <p:spPr bwMode="auto">
            <a:xfrm>
              <a:off x="9517117" y="3972910"/>
              <a:ext cx="7410742" cy="170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6600" y="1089300"/>
            <a:ext cx="5987009" cy="45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0087" y="3048000"/>
            <a:ext cx="5213430" cy="3581400"/>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82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Appendix</a:t>
            </a:r>
            <a:endParaRPr lang="en-US" b="0" dirty="0">
              <a:solidFill>
                <a:srgbClr val="365F91"/>
              </a:solidFill>
              <a:latin typeface="Georgia"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00" y="3020961"/>
            <a:ext cx="582759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00" y="846138"/>
            <a:ext cx="3733800" cy="526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0" y="846138"/>
            <a:ext cx="3963541" cy="472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440287" y="2743200"/>
            <a:ext cx="1372741" cy="2827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8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23773" y="1017090"/>
            <a:ext cx="7656373" cy="5562601"/>
            <a:chOff x="0" y="0"/>
            <a:chExt cx="6158953" cy="4465321"/>
          </a:xfrm>
        </p:grpSpPr>
        <p:grpSp>
          <p:nvGrpSpPr>
            <p:cNvPr id="6" name="Group 5"/>
            <p:cNvGrpSpPr/>
            <p:nvPr/>
          </p:nvGrpSpPr>
          <p:grpSpPr>
            <a:xfrm>
              <a:off x="0" y="0"/>
              <a:ext cx="6158953" cy="4465321"/>
              <a:chOff x="0" y="0"/>
              <a:chExt cx="6159255" cy="446536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09"/>
                <a:ext cx="5943600" cy="4135755"/>
              </a:xfrm>
              <a:prstGeom prst="rect">
                <a:avLst/>
              </a:prstGeom>
            </p:spPr>
          </p:pic>
          <p:sp>
            <p:nvSpPr>
              <p:cNvPr id="9" name="Text Box 2"/>
              <p:cNvSpPr txBox="1">
                <a:spLocks noChangeArrowheads="1"/>
              </p:cNvSpPr>
              <p:nvPr/>
            </p:nvSpPr>
            <p:spPr bwMode="auto">
              <a:xfrm>
                <a:off x="5443869" y="457200"/>
                <a:ext cx="715386" cy="271773"/>
              </a:xfrm>
              <a:prstGeom prst="rect">
                <a:avLst/>
              </a:prstGeom>
              <a:solidFill>
                <a:schemeClr val="bg1">
                  <a:alpha val="50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dirty="0">
                    <a:solidFill>
                      <a:srgbClr val="365F91"/>
                    </a:solidFill>
                    <a:effectLst/>
                    <a:latin typeface="Georgia"/>
                    <a:ea typeface="Times New Roman"/>
                    <a:cs typeface="Ayuthaya"/>
                  </a:rPr>
                  <a:t>Brick</a:t>
                </a:r>
                <a:endParaRPr lang="en-US" sz="1600" b="1" dirty="0">
                  <a:solidFill>
                    <a:srgbClr val="000000"/>
                  </a:solidFill>
                  <a:effectLst/>
                  <a:latin typeface="Georgia"/>
                  <a:ea typeface="Times New Roman"/>
                  <a:cs typeface="Ayuthaya"/>
                </a:endParaRPr>
              </a:p>
            </p:txBody>
          </p:sp>
          <p:cxnSp>
            <p:nvCxnSpPr>
              <p:cNvPr id="10" name="Straight Arrow Connector 9"/>
              <p:cNvCxnSpPr>
                <a:stCxn id="9" idx="2"/>
              </p:cNvCxnSpPr>
              <p:nvPr/>
            </p:nvCxnSpPr>
            <p:spPr>
              <a:xfrm flipH="1">
                <a:off x="5156793" y="728973"/>
                <a:ext cx="644770" cy="589463"/>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1" name="Text Box 2"/>
              <p:cNvSpPr txBox="1">
                <a:spLocks noChangeArrowheads="1"/>
              </p:cNvSpPr>
              <p:nvPr/>
            </p:nvSpPr>
            <p:spPr bwMode="auto">
              <a:xfrm>
                <a:off x="1190847" y="21265"/>
                <a:ext cx="1525184" cy="271773"/>
              </a:xfrm>
              <a:prstGeom prst="rect">
                <a:avLst/>
              </a:prstGeom>
              <a:solidFill>
                <a:schemeClr val="bg1">
                  <a:alpha val="35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solidFill>
                      <a:srgbClr val="365F91"/>
                    </a:solidFill>
                    <a:effectLst/>
                    <a:latin typeface="Georgia"/>
                    <a:ea typeface="Times New Roman"/>
                    <a:cs typeface="Ayuthaya"/>
                  </a:rPr>
                  <a:t>Curtain Wall</a:t>
                </a:r>
                <a:endParaRPr lang="en-US" sz="1600" b="1">
                  <a:solidFill>
                    <a:srgbClr val="000000"/>
                  </a:solidFill>
                  <a:effectLst/>
                  <a:latin typeface="Georgia"/>
                  <a:ea typeface="Times New Roman"/>
                  <a:cs typeface="Ayuthaya"/>
                </a:endParaRPr>
              </a:p>
            </p:txBody>
          </p:sp>
          <p:cxnSp>
            <p:nvCxnSpPr>
              <p:cNvPr id="12" name="Straight Arrow Connector 11"/>
              <p:cNvCxnSpPr>
                <a:stCxn id="11" idx="2"/>
              </p:cNvCxnSpPr>
              <p:nvPr/>
            </p:nvCxnSpPr>
            <p:spPr>
              <a:xfrm flipH="1">
                <a:off x="808076" y="293038"/>
                <a:ext cx="1145363" cy="546519"/>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 Box 2"/>
              <p:cNvSpPr txBox="1">
                <a:spLocks noChangeArrowheads="1"/>
              </p:cNvSpPr>
              <p:nvPr/>
            </p:nvSpPr>
            <p:spPr bwMode="auto">
              <a:xfrm>
                <a:off x="3540641" y="4136065"/>
                <a:ext cx="904356" cy="271773"/>
              </a:xfrm>
              <a:prstGeom prst="rect">
                <a:avLst/>
              </a:prstGeom>
              <a:solidFill>
                <a:schemeClr val="bg1">
                  <a:alpha val="50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solidFill>
                      <a:srgbClr val="365F91"/>
                    </a:solidFill>
                    <a:effectLst/>
                    <a:latin typeface="Georgia"/>
                    <a:ea typeface="Times New Roman"/>
                    <a:cs typeface="Ayuthaya"/>
                  </a:rPr>
                  <a:t>Granite</a:t>
                </a:r>
                <a:endParaRPr lang="en-US" sz="1600" b="1">
                  <a:solidFill>
                    <a:srgbClr val="000000"/>
                  </a:solidFill>
                  <a:effectLst/>
                  <a:latin typeface="Georgia"/>
                  <a:ea typeface="Times New Roman"/>
                  <a:cs typeface="Ayuthaya"/>
                </a:endParaRPr>
              </a:p>
            </p:txBody>
          </p:sp>
          <p:cxnSp>
            <p:nvCxnSpPr>
              <p:cNvPr id="14" name="Straight Arrow Connector 13"/>
              <p:cNvCxnSpPr>
                <a:stCxn id="13" idx="1"/>
              </p:cNvCxnSpPr>
              <p:nvPr/>
            </p:nvCxnSpPr>
            <p:spPr>
              <a:xfrm flipH="1" flipV="1">
                <a:off x="2413594" y="4040373"/>
                <a:ext cx="1127048" cy="231579"/>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5" name="Text Box 2"/>
              <p:cNvSpPr txBox="1">
                <a:spLocks noChangeArrowheads="1"/>
              </p:cNvSpPr>
              <p:nvPr/>
            </p:nvSpPr>
            <p:spPr bwMode="auto">
              <a:xfrm>
                <a:off x="946298" y="4082902"/>
                <a:ext cx="1295794" cy="271773"/>
              </a:xfrm>
              <a:prstGeom prst="rect">
                <a:avLst/>
              </a:prstGeom>
              <a:solidFill>
                <a:schemeClr val="bg1">
                  <a:alpha val="50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solidFill>
                      <a:srgbClr val="365F91"/>
                    </a:solidFill>
                    <a:effectLst/>
                    <a:latin typeface="Georgia"/>
                    <a:ea typeface="Times New Roman"/>
                    <a:cs typeface="Ayuthaya"/>
                  </a:rPr>
                  <a:t>Metal Panel</a:t>
                </a:r>
                <a:endParaRPr lang="en-US" sz="1600" b="1">
                  <a:solidFill>
                    <a:srgbClr val="000000"/>
                  </a:solidFill>
                  <a:effectLst/>
                  <a:latin typeface="Georgia"/>
                  <a:ea typeface="Times New Roman"/>
                  <a:cs typeface="Ayuthaya"/>
                </a:endParaRPr>
              </a:p>
            </p:txBody>
          </p:sp>
          <p:cxnSp>
            <p:nvCxnSpPr>
              <p:cNvPr id="16" name="Straight Arrow Connector 15"/>
              <p:cNvCxnSpPr>
                <a:stCxn id="15" idx="0"/>
              </p:cNvCxnSpPr>
              <p:nvPr/>
            </p:nvCxnSpPr>
            <p:spPr>
              <a:xfrm flipH="1" flipV="1">
                <a:off x="606059" y="2977116"/>
                <a:ext cx="988136" cy="110578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7" name="Text Box 2"/>
              <p:cNvSpPr txBox="1">
                <a:spLocks noChangeArrowheads="1"/>
              </p:cNvSpPr>
              <p:nvPr/>
            </p:nvSpPr>
            <p:spPr bwMode="auto">
              <a:xfrm>
                <a:off x="3157870" y="0"/>
                <a:ext cx="1714228" cy="271773"/>
              </a:xfrm>
              <a:prstGeom prst="rect">
                <a:avLst/>
              </a:prstGeom>
              <a:solidFill>
                <a:schemeClr val="bg1">
                  <a:alpha val="35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solidFill>
                      <a:srgbClr val="365F91"/>
                    </a:solidFill>
                    <a:effectLst/>
                    <a:latin typeface="Georgia"/>
                    <a:ea typeface="Times New Roman"/>
                    <a:cs typeface="Ayuthaya"/>
                  </a:rPr>
                  <a:t>Punch Windows</a:t>
                </a:r>
                <a:endParaRPr lang="en-US" sz="1600" b="1">
                  <a:solidFill>
                    <a:srgbClr val="000000"/>
                  </a:solidFill>
                  <a:effectLst/>
                  <a:latin typeface="Georgia"/>
                  <a:ea typeface="Times New Roman"/>
                  <a:cs typeface="Ayuthaya"/>
                </a:endParaRPr>
              </a:p>
            </p:txBody>
          </p:sp>
          <p:cxnSp>
            <p:nvCxnSpPr>
              <p:cNvPr id="18" name="Straight Arrow Connector 17"/>
              <p:cNvCxnSpPr>
                <a:stCxn id="17" idx="2"/>
              </p:cNvCxnSpPr>
              <p:nvPr/>
            </p:nvCxnSpPr>
            <p:spPr>
              <a:xfrm flipH="1">
                <a:off x="2753833" y="271773"/>
                <a:ext cx="1261151" cy="706008"/>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sp>
          <p:nvSpPr>
            <p:cNvPr id="4" name="Text Box 2"/>
            <p:cNvSpPr txBox="1">
              <a:spLocks noChangeArrowheads="1"/>
            </p:cNvSpPr>
            <p:nvPr/>
          </p:nvSpPr>
          <p:spPr bwMode="auto">
            <a:xfrm>
              <a:off x="3753016" y="2639833"/>
              <a:ext cx="878182" cy="271771"/>
            </a:xfrm>
            <a:prstGeom prst="rect">
              <a:avLst/>
            </a:prstGeom>
            <a:solidFill>
              <a:schemeClr val="bg1">
                <a:alpha val="35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solidFill>
                    <a:srgbClr val="365F91"/>
                  </a:solidFill>
                  <a:effectLst/>
                  <a:latin typeface="Georgia"/>
                  <a:ea typeface="Times New Roman"/>
                  <a:cs typeface="Ayuthaya"/>
                </a:rPr>
                <a:t>Precast</a:t>
              </a:r>
              <a:endParaRPr lang="en-US" sz="1600" b="1">
                <a:solidFill>
                  <a:srgbClr val="000000"/>
                </a:solidFill>
                <a:effectLst/>
                <a:latin typeface="Georgia"/>
                <a:ea typeface="Times New Roman"/>
                <a:cs typeface="Ayuthaya"/>
              </a:endParaRPr>
            </a:p>
          </p:txBody>
        </p:sp>
        <p:cxnSp>
          <p:nvCxnSpPr>
            <p:cNvPr id="5" name="Straight Arrow Connector 4"/>
            <p:cNvCxnSpPr>
              <a:stCxn id="4" idx="1"/>
            </p:cNvCxnSpPr>
            <p:nvPr/>
          </p:nvCxnSpPr>
          <p:spPr>
            <a:xfrm flipH="1">
              <a:off x="3116913" y="2775718"/>
              <a:ext cx="636103" cy="45008"/>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2" name="Group 21"/>
          <p:cNvGrpSpPr/>
          <p:nvPr/>
        </p:nvGrpSpPr>
        <p:grpSpPr>
          <a:xfrm>
            <a:off x="18592800" y="745979"/>
            <a:ext cx="4404958" cy="3776345"/>
            <a:chOff x="480" y="583252"/>
            <a:chExt cx="5341547" cy="4283632"/>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6267" r="26326"/>
            <a:stretch/>
          </p:blipFill>
          <p:spPr bwMode="auto">
            <a:xfrm>
              <a:off x="480" y="583252"/>
              <a:ext cx="5341547" cy="4283632"/>
            </a:xfrm>
            <a:prstGeom prst="rect">
              <a:avLst/>
            </a:prstGeom>
            <a:ln>
              <a:noFill/>
            </a:ln>
            <a:extLst>
              <a:ext uri="{53640926-AAD7-44D8-BBD7-CCE9431645EC}">
                <a14:shadowObscured xmlns:a14="http://schemas.microsoft.com/office/drawing/2010/main"/>
              </a:ext>
            </a:extLst>
          </p:spPr>
        </p:pic>
        <p:grpSp>
          <p:nvGrpSpPr>
            <p:cNvPr id="25" name="Group 24"/>
            <p:cNvGrpSpPr/>
            <p:nvPr/>
          </p:nvGrpSpPr>
          <p:grpSpPr>
            <a:xfrm>
              <a:off x="481" y="960777"/>
              <a:ext cx="2170225" cy="2193011"/>
              <a:chOff x="-150594" y="125890"/>
              <a:chExt cx="2170225" cy="2193011"/>
            </a:xfrm>
          </p:grpSpPr>
          <p:grpSp>
            <p:nvGrpSpPr>
              <p:cNvPr id="26" name="Group 25"/>
              <p:cNvGrpSpPr/>
              <p:nvPr/>
            </p:nvGrpSpPr>
            <p:grpSpPr>
              <a:xfrm>
                <a:off x="-150594" y="407824"/>
                <a:ext cx="2170225" cy="1911077"/>
                <a:chOff x="-150594" y="65918"/>
                <a:chExt cx="2170225" cy="1911077"/>
              </a:xfrm>
            </p:grpSpPr>
            <p:sp>
              <p:nvSpPr>
                <p:cNvPr id="28" name="Text Box 2"/>
                <p:cNvSpPr txBox="1">
                  <a:spLocks noChangeArrowheads="1"/>
                </p:cNvSpPr>
                <p:nvPr/>
              </p:nvSpPr>
              <p:spPr bwMode="auto">
                <a:xfrm>
                  <a:off x="743679" y="1685561"/>
                  <a:ext cx="1088849" cy="291434"/>
                </a:xfrm>
                <a:prstGeom prst="rect">
                  <a:avLst/>
                </a:prstGeom>
                <a:solidFill>
                  <a:schemeClr val="bg1">
                    <a:alpha val="50000"/>
                  </a:schemeClr>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a:solidFill>
                        <a:srgbClr val="365F91"/>
                      </a:solidFill>
                      <a:effectLst/>
                      <a:latin typeface="Georgia"/>
                      <a:ea typeface="Times New Roman"/>
                      <a:cs typeface="Ayuthaya"/>
                    </a:rPr>
                    <a:t>100 ft</a:t>
                  </a:r>
                  <a:endParaRPr lang="en-US" sz="1600" b="1">
                    <a:solidFill>
                      <a:srgbClr val="000000"/>
                    </a:solidFill>
                    <a:effectLst/>
                    <a:latin typeface="Georgia"/>
                    <a:ea typeface="Times New Roman"/>
                    <a:cs typeface="Ayuthaya"/>
                  </a:endParaRPr>
                </a:p>
              </p:txBody>
            </p:sp>
            <p:cxnSp>
              <p:nvCxnSpPr>
                <p:cNvPr id="29" name="Straight Arrow Connector 28"/>
                <p:cNvCxnSpPr/>
                <p:nvPr/>
              </p:nvCxnSpPr>
              <p:spPr>
                <a:xfrm flipH="1" flipV="1">
                  <a:off x="1044912" y="1389964"/>
                  <a:ext cx="974719" cy="510398"/>
                </a:xfrm>
                <a:prstGeom prst="straightConnector1">
                  <a:avLst/>
                </a:prstGeom>
                <a:ln w="19050">
                  <a:solidFill>
                    <a:srgbClr val="FF00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30" name="Text Box 2"/>
                <p:cNvSpPr txBox="1">
                  <a:spLocks noChangeArrowheads="1"/>
                </p:cNvSpPr>
                <p:nvPr/>
              </p:nvSpPr>
              <p:spPr bwMode="auto">
                <a:xfrm>
                  <a:off x="57519" y="946205"/>
                  <a:ext cx="1088849" cy="291197"/>
                </a:xfrm>
                <a:prstGeom prst="rect">
                  <a:avLst/>
                </a:prstGeom>
                <a:solidFill>
                  <a:schemeClr val="bg1">
                    <a:alpha val="50000"/>
                  </a:schemeClr>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a:solidFill>
                        <a:srgbClr val="365F91"/>
                      </a:solidFill>
                      <a:effectLst/>
                      <a:latin typeface="Georgia"/>
                      <a:ea typeface="Times New Roman"/>
                      <a:cs typeface="Ayuthaya"/>
                    </a:rPr>
                    <a:t>200 ft</a:t>
                  </a:r>
                  <a:endParaRPr lang="en-US" sz="1600" b="1">
                    <a:solidFill>
                      <a:srgbClr val="000000"/>
                    </a:solidFill>
                    <a:effectLst/>
                    <a:latin typeface="Georgia"/>
                    <a:ea typeface="Times New Roman"/>
                    <a:cs typeface="Ayuthaya"/>
                  </a:endParaRPr>
                </a:p>
              </p:txBody>
            </p:sp>
            <p:cxnSp>
              <p:nvCxnSpPr>
                <p:cNvPr id="31" name="Straight Arrow Connector 30"/>
                <p:cNvCxnSpPr/>
                <p:nvPr/>
              </p:nvCxnSpPr>
              <p:spPr>
                <a:xfrm flipH="1" flipV="1">
                  <a:off x="377945" y="485103"/>
                  <a:ext cx="1640637" cy="1430721"/>
                </a:xfrm>
                <a:prstGeom prst="straightConnector1">
                  <a:avLst/>
                </a:prstGeom>
                <a:ln w="19050">
                  <a:solidFill>
                    <a:srgbClr val="FF0000"/>
                  </a:solidFill>
                  <a:headEnd type="arrow"/>
                  <a:tailEnd type="arrow"/>
                </a:ln>
              </p:spPr>
              <p:style>
                <a:lnRef idx="1">
                  <a:schemeClr val="accent6"/>
                </a:lnRef>
                <a:fillRef idx="0">
                  <a:schemeClr val="accent6"/>
                </a:fillRef>
                <a:effectRef idx="0">
                  <a:schemeClr val="accent6"/>
                </a:effectRef>
                <a:fontRef idx="minor">
                  <a:schemeClr val="tx1"/>
                </a:fontRef>
              </p:style>
            </p:cxnSp>
            <p:sp>
              <p:nvSpPr>
                <p:cNvPr id="32" name="Text Box 2"/>
                <p:cNvSpPr txBox="1">
                  <a:spLocks noChangeArrowheads="1"/>
                </p:cNvSpPr>
                <p:nvPr/>
              </p:nvSpPr>
              <p:spPr bwMode="auto">
                <a:xfrm>
                  <a:off x="-150594" y="65918"/>
                  <a:ext cx="1088849" cy="296600"/>
                </a:xfrm>
                <a:prstGeom prst="rect">
                  <a:avLst/>
                </a:prstGeom>
                <a:solidFill>
                  <a:schemeClr val="bg1">
                    <a:alpha val="50000"/>
                  </a:schemeClr>
                </a:solid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600" b="1" dirty="0">
                      <a:solidFill>
                        <a:srgbClr val="365F91"/>
                      </a:solidFill>
                      <a:effectLst/>
                      <a:latin typeface="Georgia"/>
                      <a:ea typeface="Times New Roman"/>
                      <a:cs typeface="Ayuthaya"/>
                    </a:rPr>
                    <a:t>246 </a:t>
                  </a:r>
                  <a:r>
                    <a:rPr lang="en-US" sz="1600" b="1" dirty="0" err="1">
                      <a:solidFill>
                        <a:srgbClr val="365F91"/>
                      </a:solidFill>
                      <a:effectLst/>
                      <a:latin typeface="Georgia"/>
                      <a:ea typeface="Times New Roman"/>
                      <a:cs typeface="Ayuthaya"/>
                    </a:rPr>
                    <a:t>ft</a:t>
                  </a:r>
                  <a:endParaRPr lang="en-US" sz="1600" b="1" dirty="0">
                    <a:solidFill>
                      <a:srgbClr val="000000"/>
                    </a:solidFill>
                    <a:effectLst/>
                    <a:latin typeface="Georgia"/>
                    <a:ea typeface="Times New Roman"/>
                    <a:cs typeface="Ayuthaya"/>
                  </a:endParaRPr>
                </a:p>
              </p:txBody>
            </p:sp>
          </p:grpSp>
          <p:cxnSp>
            <p:nvCxnSpPr>
              <p:cNvPr id="27" name="Straight Arrow Connector 26"/>
              <p:cNvCxnSpPr/>
              <p:nvPr/>
            </p:nvCxnSpPr>
            <p:spPr>
              <a:xfrm flipH="1" flipV="1">
                <a:off x="497496" y="125890"/>
                <a:ext cx="1520589" cy="2140232"/>
              </a:xfrm>
              <a:prstGeom prst="straightConnector1">
                <a:avLst/>
              </a:prstGeom>
              <a:ln w="19050">
                <a:solidFill>
                  <a:srgbClr val="FF0000"/>
                </a:solidFill>
                <a:headEnd type="arrow"/>
                <a:tailEnd type="arrow"/>
              </a:ln>
            </p:spPr>
            <p:style>
              <a:lnRef idx="1">
                <a:schemeClr val="accent6"/>
              </a:lnRef>
              <a:fillRef idx="0">
                <a:schemeClr val="accent6"/>
              </a:fillRef>
              <a:effectRef idx="0">
                <a:schemeClr val="accent6"/>
              </a:effectRef>
              <a:fontRef idx="minor">
                <a:schemeClr val="tx1"/>
              </a:fontRef>
            </p:style>
          </p:cxnSp>
        </p:grp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9202" y="3012102"/>
            <a:ext cx="4948436" cy="3787788"/>
          </a:xfrm>
          <a:prstGeom prst="rect">
            <a:avLst/>
          </a:prstGeom>
        </p:spPr>
      </p:pic>
      <p:sp>
        <p:nvSpPr>
          <p:cNvPr id="43"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DB5AF"/>
                </a:solidFill>
                <a:latin typeface="Georgia" pitchFamily="18" charset="0"/>
              </a:rPr>
              <a:t>Architectural Breadth</a:t>
            </a:r>
            <a:endParaRPr lang="en-US" b="0" dirty="0">
              <a:solidFill>
                <a:srgbClr val="3DB5AF"/>
              </a:solidFill>
              <a:latin typeface="Georgia" pitchFamily="18" charset="0"/>
            </a:endParaRPr>
          </a:p>
        </p:txBody>
      </p:sp>
    </p:spTree>
    <p:extLst>
      <p:ext uri="{BB962C8B-B14F-4D97-AF65-F5344CB8AC3E}">
        <p14:creationId xmlns:p14="http://schemas.microsoft.com/office/powerpoint/2010/main" val="2136132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066800"/>
            <a:ext cx="7446151" cy="5181600"/>
          </a:xfrm>
          <a:prstGeom prst="rect">
            <a:avLst/>
          </a:prstGeom>
        </p:spPr>
      </p:pic>
      <p:sp>
        <p:nvSpPr>
          <p:cNvPr id="9"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|Original</a:t>
            </a:r>
            <a:endParaRPr lang="en-US" sz="3600" b="1" dirty="0">
              <a:solidFill>
                <a:srgbClr val="777777"/>
              </a:solidFill>
              <a:latin typeface="Georgia" pitchFamily="18" charset="0"/>
            </a:endParaRPr>
          </a:p>
        </p:txBody>
      </p:sp>
      <p:sp>
        <p:nvSpPr>
          <p:cNvPr id="10" name="Title 1"/>
          <p:cNvSpPr txBox="1">
            <a:spLocks/>
          </p:cNvSpPr>
          <p:nvPr/>
        </p:nvSpPr>
        <p:spPr>
          <a:xfrm>
            <a:off x="18288000" y="1905000"/>
            <a:ext cx="838200" cy="4343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|Modified</a:t>
            </a:r>
            <a:endParaRPr lang="en-US" sz="3600" b="1" dirty="0">
              <a:solidFill>
                <a:srgbClr val="777777"/>
              </a:solidFill>
              <a:latin typeface="Georgia"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7200" y="1066800"/>
            <a:ext cx="7391400" cy="5142901"/>
          </a:xfrm>
          <a:prstGeom prst="rect">
            <a:avLst/>
          </a:prstGeom>
        </p:spPr>
      </p:pic>
      <p:sp>
        <p:nvSpPr>
          <p:cNvPr id="14"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DB5AF"/>
                </a:solidFill>
                <a:latin typeface="Georgia" pitchFamily="18" charset="0"/>
              </a:rPr>
              <a:t>Architectural Breadth</a:t>
            </a:r>
            <a:endParaRPr lang="en-US" b="0" dirty="0">
              <a:solidFill>
                <a:srgbClr val="3DB5AF"/>
              </a:solidFill>
              <a:latin typeface="Georgia" pitchFamily="18" charset="0"/>
            </a:endParaRPr>
          </a:p>
        </p:txBody>
      </p:sp>
    </p:spTree>
    <p:extLst>
      <p:ext uri="{BB962C8B-B14F-4D97-AF65-F5344CB8AC3E}">
        <p14:creationId xmlns:p14="http://schemas.microsoft.com/office/powerpoint/2010/main" val="2850085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2681" y="2200275"/>
            <a:ext cx="2238375" cy="2105025"/>
          </a:xfrm>
          <a:prstGeom prst="rect">
            <a:avLst/>
          </a:prstGeom>
        </p:spPr>
      </p:pic>
      <p:sp>
        <p:nvSpPr>
          <p:cNvPr id="5" name="Title 1"/>
          <p:cNvSpPr txBox="1">
            <a:spLocks/>
          </p:cNvSpPr>
          <p:nvPr/>
        </p:nvSpPr>
        <p:spPr>
          <a:xfrm>
            <a:off x="9144000" y="1328080"/>
            <a:ext cx="838200" cy="492032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|Material Selection</a:t>
            </a:r>
            <a:endParaRPr lang="en-US" sz="3600" b="1" dirty="0">
              <a:solidFill>
                <a:srgbClr val="777777"/>
              </a:solidFill>
              <a:latin typeface="Georgia" pitchFamily="18" charset="0"/>
            </a:endParaRPr>
          </a:p>
        </p:txBody>
      </p:sp>
      <p:sp>
        <p:nvSpPr>
          <p:cNvPr id="6" name="Title 1"/>
          <p:cNvSpPr txBox="1">
            <a:spLocks/>
          </p:cNvSpPr>
          <p:nvPr/>
        </p:nvSpPr>
        <p:spPr>
          <a:xfrm>
            <a:off x="18288000" y="914400"/>
            <a:ext cx="838200" cy="5334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|Recommendations</a:t>
            </a:r>
            <a:endParaRPr lang="en-US" sz="3600" b="1" dirty="0">
              <a:solidFill>
                <a:srgbClr val="777777"/>
              </a:solidFill>
              <a:latin typeface="Georg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25254854"/>
              </p:ext>
            </p:extLst>
          </p:nvPr>
        </p:nvGraphicFramePr>
        <p:xfrm>
          <a:off x="13030200" y="1945760"/>
          <a:ext cx="3962400" cy="1127760"/>
        </p:xfrm>
        <a:graphic>
          <a:graphicData uri="http://schemas.openxmlformats.org/drawingml/2006/table">
            <a:tbl>
              <a:tblPr firstRow="1" firstCol="1" bandRow="1"/>
              <a:tblGrid>
                <a:gridCol w="3962400"/>
              </a:tblGrid>
              <a:tr h="381000">
                <a:tc>
                  <a:txBody>
                    <a:bodyPr/>
                    <a:lstStyle/>
                    <a:p>
                      <a:pPr marL="0" marR="0" indent="0">
                        <a:spcBef>
                          <a:spcPts val="0"/>
                        </a:spcBef>
                        <a:spcAft>
                          <a:spcPts val="0"/>
                        </a:spcAft>
                        <a:buFont typeface="Arial" pitchFamily="34" charset="0"/>
                        <a:buNone/>
                      </a:pPr>
                      <a:r>
                        <a:rPr lang="en-US" sz="2400" dirty="0" smtClean="0">
                          <a:solidFill>
                            <a:srgbClr val="365F91"/>
                          </a:solidFill>
                          <a:effectLst/>
                          <a:latin typeface="Georgia" panose="02040502050405020303" pitchFamily="18" charset="0"/>
                          <a:ea typeface="Times New Roman" panose="02020603050405020304" pitchFamily="18" charset="0"/>
                          <a:cs typeface="Ayuthaya"/>
                        </a:rPr>
                        <a:t>Material</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Restrictions</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60” width</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Limited</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to certain colors</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46298868"/>
              </p:ext>
            </p:extLst>
          </p:nvPr>
        </p:nvGraphicFramePr>
        <p:xfrm>
          <a:off x="13030200" y="3330695"/>
          <a:ext cx="3733800" cy="2536705"/>
        </p:xfrm>
        <a:graphic>
          <a:graphicData uri="http://schemas.openxmlformats.org/drawingml/2006/table">
            <a:tbl>
              <a:tblPr firstRow="1" firstCol="1" bandRow="1"/>
              <a:tblGrid>
                <a:gridCol w="3733800"/>
              </a:tblGrid>
              <a:tr h="381000">
                <a:tc>
                  <a:txBody>
                    <a:bodyPr/>
                    <a:lstStyle/>
                    <a:p>
                      <a:pPr marL="0" marR="0" indent="0">
                        <a:spcBef>
                          <a:spcPts val="0"/>
                        </a:spcBef>
                        <a:spcAft>
                          <a:spcPts val="0"/>
                        </a:spcAft>
                        <a:buFont typeface="Arial" pitchFamily="34" charset="0"/>
                        <a:buNone/>
                      </a:pPr>
                      <a:r>
                        <a:rPr lang="en-US" sz="2400" dirty="0" smtClean="0">
                          <a:solidFill>
                            <a:srgbClr val="365F91"/>
                          </a:solidFill>
                          <a:effectLst/>
                          <a:latin typeface="Georgia" panose="02040502050405020303" pitchFamily="18" charset="0"/>
                          <a:ea typeface="Times New Roman" panose="02020603050405020304" pitchFamily="18" charset="0"/>
                          <a:cs typeface="Ayuthaya"/>
                        </a:rPr>
                        <a:t>R-Value</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Precast:</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1.22</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77425">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Metal</a:t>
                      </a:r>
                      <a:r>
                        <a:rPr lang="en-US" sz="2400" baseline="0" dirty="0" smtClean="0">
                          <a:solidFill>
                            <a:srgbClr val="365F91"/>
                          </a:solidFill>
                          <a:effectLst/>
                          <a:latin typeface="Georgia" panose="02040502050405020303" pitchFamily="18" charset="0"/>
                          <a:ea typeface="Times New Roman" panose="02020603050405020304" pitchFamily="18" charset="0"/>
                          <a:cs typeface="Ayuthaya"/>
                        </a:rPr>
                        <a:t> Panel: 2.63</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spcBef>
                          <a:spcPts val="0"/>
                        </a:spcBef>
                        <a:spcAft>
                          <a:spcPts val="0"/>
                        </a:spcAft>
                        <a:buFont typeface="Arial" pitchFamily="34" charset="0"/>
                        <a:buNone/>
                      </a:pPr>
                      <a:r>
                        <a:rPr lang="en-US" sz="2400" dirty="0" smtClean="0">
                          <a:solidFill>
                            <a:srgbClr val="365F91"/>
                          </a:solidFill>
                          <a:effectLst/>
                          <a:latin typeface="Georgia" panose="02040502050405020303" pitchFamily="18" charset="0"/>
                          <a:ea typeface="Times New Roman" panose="02020603050405020304" pitchFamily="18" charset="0"/>
                          <a:cs typeface="Ayuthaya"/>
                        </a:rPr>
                        <a:t>Cost/SF</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$103</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342900" marR="0" indent="-342900">
                        <a:spcBef>
                          <a:spcPts val="0"/>
                        </a:spcBef>
                        <a:spcAft>
                          <a:spcPts val="0"/>
                        </a:spcAft>
                        <a:buFont typeface="Arial" pitchFamily="34" charset="0"/>
                        <a:buChar char="•"/>
                      </a:pPr>
                      <a:r>
                        <a:rPr lang="en-US" sz="2400" dirty="0" smtClean="0">
                          <a:solidFill>
                            <a:srgbClr val="365F91"/>
                          </a:solidFill>
                          <a:effectLst/>
                          <a:latin typeface="Georgia" panose="02040502050405020303" pitchFamily="18" charset="0"/>
                          <a:ea typeface="Times New Roman" panose="02020603050405020304" pitchFamily="18" charset="0"/>
                          <a:cs typeface="Ayuthaya"/>
                        </a:rPr>
                        <a:t>$44</a:t>
                      </a:r>
                      <a:endParaRPr lang="en-US" sz="2400"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0324607" y="4648200"/>
            <a:ext cx="1857374" cy="1466850"/>
          </a:xfrm>
          <a:prstGeom prst="rect">
            <a:avLst/>
          </a:prstGeom>
        </p:spPr>
      </p:pic>
      <p:sp>
        <p:nvSpPr>
          <p:cNvPr id="11" name="TextBox 10"/>
          <p:cNvSpPr txBox="1"/>
          <p:nvPr/>
        </p:nvSpPr>
        <p:spPr>
          <a:xfrm>
            <a:off x="10162681" y="1594596"/>
            <a:ext cx="2286000" cy="430887"/>
          </a:xfrm>
          <a:prstGeom prst="rect">
            <a:avLst/>
          </a:prstGeom>
          <a:noFill/>
        </p:spPr>
        <p:txBody>
          <a:bodyPr wrap="square" rtlCol="0">
            <a:spAutoFit/>
          </a:bodyPr>
          <a:lstStyle/>
          <a:p>
            <a:pPr algn="ctr"/>
            <a:r>
              <a:rPr lang="en-US" dirty="0" smtClean="0">
                <a:solidFill>
                  <a:srgbClr val="365F91"/>
                </a:solidFill>
                <a:latin typeface="Georgia" pitchFamily="18" charset="0"/>
              </a:rPr>
              <a:t>Omega-Lite®</a:t>
            </a:r>
            <a:endParaRPr lang="en-US" dirty="0">
              <a:solidFill>
                <a:srgbClr val="365F91"/>
              </a:solidFill>
              <a:latin typeface="Georgia" pitchFamily="18" charset="0"/>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6386"/>
          <a:stretch/>
        </p:blipFill>
        <p:spPr>
          <a:xfrm>
            <a:off x="21793200" y="2492789"/>
            <a:ext cx="5407572" cy="4178300"/>
          </a:xfrm>
          <a:prstGeom prst="rect">
            <a:avLst/>
          </a:prstGeom>
        </p:spPr>
      </p:pic>
      <p:sp>
        <p:nvSpPr>
          <p:cNvPr id="15" name="TextBox 14"/>
          <p:cNvSpPr txBox="1"/>
          <p:nvPr/>
        </p:nvSpPr>
        <p:spPr>
          <a:xfrm>
            <a:off x="18929131" y="2971800"/>
            <a:ext cx="3009900" cy="1785104"/>
          </a:xfrm>
          <a:prstGeom prst="rect">
            <a:avLst/>
          </a:prstGeom>
          <a:noFill/>
        </p:spPr>
        <p:txBody>
          <a:bodyPr wrap="square" rtlCol="0">
            <a:spAutoFit/>
          </a:bodyPr>
          <a:lstStyle/>
          <a:p>
            <a:r>
              <a:rPr lang="en-US" dirty="0" smtClean="0">
                <a:solidFill>
                  <a:srgbClr val="365F91"/>
                </a:solidFill>
                <a:latin typeface="Georgia" pitchFamily="18" charset="0"/>
              </a:rPr>
              <a:t>Better R-Value</a:t>
            </a:r>
          </a:p>
          <a:p>
            <a:endParaRPr lang="en-US" dirty="0" smtClean="0">
              <a:solidFill>
                <a:srgbClr val="365F91"/>
              </a:solidFill>
              <a:latin typeface="Georgia" pitchFamily="18" charset="0"/>
            </a:endParaRPr>
          </a:p>
          <a:p>
            <a:r>
              <a:rPr lang="en-US" dirty="0" smtClean="0">
                <a:solidFill>
                  <a:srgbClr val="365F91"/>
                </a:solidFill>
                <a:latin typeface="Georgia" pitchFamily="18" charset="0"/>
              </a:rPr>
              <a:t>Cheaper Cost/SF</a:t>
            </a:r>
          </a:p>
          <a:p>
            <a:endParaRPr lang="en-US" dirty="0" smtClean="0">
              <a:solidFill>
                <a:srgbClr val="365F91"/>
              </a:solidFill>
              <a:latin typeface="Georgia" pitchFamily="18" charset="0"/>
            </a:endParaRPr>
          </a:p>
          <a:p>
            <a:r>
              <a:rPr lang="en-US" dirty="0" smtClean="0">
                <a:solidFill>
                  <a:srgbClr val="365F91"/>
                </a:solidFill>
                <a:latin typeface="Georgia" pitchFamily="18" charset="0"/>
              </a:rPr>
              <a:t>Similar Panel Layout</a:t>
            </a:r>
            <a:endParaRPr lang="en-US" dirty="0">
              <a:solidFill>
                <a:srgbClr val="365F91"/>
              </a:solidFill>
              <a:latin typeface="Georgia" pitchFamily="18" charset="0"/>
            </a:endParaRPr>
          </a:p>
        </p:txBody>
      </p:sp>
      <p:sp>
        <p:nvSpPr>
          <p:cNvPr id="16" name="TextBox 15"/>
          <p:cNvSpPr txBox="1"/>
          <p:nvPr/>
        </p:nvSpPr>
        <p:spPr>
          <a:xfrm>
            <a:off x="21640800" y="1259065"/>
            <a:ext cx="3429000" cy="954107"/>
          </a:xfrm>
          <a:prstGeom prst="rect">
            <a:avLst/>
          </a:prstGeom>
          <a:noFill/>
        </p:spPr>
        <p:txBody>
          <a:bodyPr wrap="square" rtlCol="0">
            <a:spAutoFit/>
          </a:bodyPr>
          <a:lstStyle/>
          <a:p>
            <a:r>
              <a:rPr lang="en-US" sz="2800" dirty="0" smtClean="0">
                <a:solidFill>
                  <a:srgbClr val="00B050"/>
                </a:solidFill>
              </a:rPr>
              <a:t>Metal Panel</a:t>
            </a:r>
          </a:p>
          <a:p>
            <a:r>
              <a:rPr lang="en-US" sz="2800" dirty="0" smtClean="0">
                <a:solidFill>
                  <a:srgbClr val="00B050"/>
                </a:solidFill>
              </a:rPr>
              <a:t>Recommended </a:t>
            </a:r>
            <a:r>
              <a:rPr lang="en-US" sz="2800" dirty="0" smtClean="0">
                <a:solidFill>
                  <a:srgbClr val="00B050"/>
                </a:solidFill>
                <a:latin typeface="Adobe Pi Std"/>
              </a:rPr>
              <a:t>✔</a:t>
            </a:r>
            <a:endParaRPr lang="en-US" sz="2800" dirty="0">
              <a:solidFill>
                <a:srgbClr val="00B050"/>
              </a:solidFill>
            </a:endParaRPr>
          </a:p>
        </p:txBody>
      </p:sp>
      <p:sp>
        <p:nvSpPr>
          <p:cNvPr id="17"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DB5AF"/>
                </a:solidFill>
                <a:latin typeface="Georgia" pitchFamily="18" charset="0"/>
              </a:rPr>
              <a:t>Architectural Breadth</a:t>
            </a:r>
            <a:endParaRPr lang="en-US" b="0" dirty="0">
              <a:solidFill>
                <a:srgbClr val="3DB5AF"/>
              </a:solidFill>
              <a:latin typeface="Georgia" pitchFamily="18" charset="0"/>
            </a:endParaRPr>
          </a:p>
        </p:txBody>
      </p:sp>
    </p:spTree>
    <p:extLst>
      <p:ext uri="{BB962C8B-B14F-4D97-AF65-F5344CB8AC3E}">
        <p14:creationId xmlns:p14="http://schemas.microsoft.com/office/powerpoint/2010/main" val="2990685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868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Alternative Systems</a:t>
            </a:r>
            <a:endParaRPr lang="en-US" b="0" dirty="0">
              <a:solidFill>
                <a:srgbClr val="365F91"/>
              </a:solidFill>
              <a:latin typeface="Georgia" pitchFamily="18" charset="0"/>
            </a:endParaRPr>
          </a:p>
        </p:txBody>
      </p:sp>
      <p:sp>
        <p:nvSpPr>
          <p:cNvPr id="3"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|Sheet Piles</a:t>
            </a:r>
            <a:endParaRPr lang="en-US" sz="3600" b="1" dirty="0">
              <a:solidFill>
                <a:srgbClr val="777777"/>
              </a:solidFill>
              <a:latin typeface="Georgia" pitchFamily="18" charset="0"/>
            </a:endParaRPr>
          </a:p>
        </p:txBody>
      </p:sp>
      <p:sp>
        <p:nvSpPr>
          <p:cNvPr id="5" name="Title 1"/>
          <p:cNvSpPr txBox="1">
            <a:spLocks/>
          </p:cNvSpPr>
          <p:nvPr/>
        </p:nvSpPr>
        <p:spPr>
          <a:xfrm>
            <a:off x="18288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|Slurry Wall</a:t>
            </a:r>
            <a:endParaRPr lang="en-US" sz="3600" b="1" dirty="0">
              <a:solidFill>
                <a:srgbClr val="777777"/>
              </a:solidFill>
              <a:latin typeface="Georgia"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982200" y="1371600"/>
            <a:ext cx="7772400" cy="281939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6200" y="1371600"/>
            <a:ext cx="7848600" cy="2724512"/>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4286" b="99777" l="0" r="100000">
                        <a14:foregroundMark x1="2381" y1="18304" x2="9722" y2="18750"/>
                        <a14:foregroundMark x1="5952" y1="58036" x2="6746" y2="85714"/>
                        <a14:foregroundMark x1="25000" y1="60268" x2="25000" y2="87723"/>
                        <a14:foregroundMark x1="25000" y1="34152" x2="25198" y2="39286"/>
                        <a14:foregroundMark x1="66270" y1="54241" x2="74206" y2="85938"/>
                        <a14:foregroundMark x1="90079" y1="56027" x2="98413" y2="88170"/>
                        <a14:foregroundMark x1="1786" y1="21652" x2="2579" y2="29018"/>
                        <a14:foregroundMark x1="10119" y1="22991" x2="9524" y2="29688"/>
                        <a14:foregroundMark x1="64286" y1="53571" x2="64484" y2="80134"/>
                        <a14:foregroundMark x1="6548" y1="32366" x2="6746" y2="40848"/>
                        <a14:backgroundMark x1="88492" y1="51116" x2="99405" y2="51116"/>
                      </a14:backgroundRemoval>
                    </a14:imgEffect>
                  </a14:imgLayer>
                </a14:imgProps>
              </a:ext>
              <a:ext uri="{28A0092B-C50C-407E-A947-70E740481C1C}">
                <a14:useLocalDpi xmlns:a14="http://schemas.microsoft.com/office/drawing/2010/main" val="0"/>
              </a:ext>
            </a:extLst>
          </a:blip>
          <a:srcRect t="14152"/>
          <a:stretch/>
        </p:blipFill>
        <p:spPr bwMode="auto">
          <a:xfrm>
            <a:off x="20497800" y="3943350"/>
            <a:ext cx="5513705" cy="2537460"/>
          </a:xfrm>
          <a:prstGeom prst="rect">
            <a:avLst/>
          </a:prstGeom>
          <a:ln>
            <a:noFill/>
          </a:ln>
          <a:extLst>
            <a:ext uri="{53640926-AAD7-44D8-BBD7-CCE9431645EC}">
              <a14:shadowObscured xmlns:a14="http://schemas.microsoft.com/office/drawing/2010/main"/>
            </a:ext>
          </a:extLst>
        </p:spPr>
      </p:pic>
      <p:pic>
        <p:nvPicPr>
          <p:cNvPr id="174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797" t="1484" r="1507" b="1601"/>
          <a:stretch/>
        </p:blipFill>
        <p:spPr bwMode="auto">
          <a:xfrm>
            <a:off x="15849600" y="3962400"/>
            <a:ext cx="2144088" cy="28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782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Comparison Matrix</a:t>
            </a:r>
            <a:endParaRPr lang="en-US" b="0" dirty="0">
              <a:solidFill>
                <a:srgbClr val="365F91"/>
              </a:solidFill>
              <a:latin typeface="Georgia" pitchFamily="18" charset="0"/>
            </a:endParaRPr>
          </a:p>
        </p:txBody>
      </p:sp>
      <p:sp>
        <p:nvSpPr>
          <p:cNvPr id="3"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|Availability</a:t>
            </a:r>
            <a:endParaRPr lang="en-US" sz="3600" b="1" dirty="0">
              <a:solidFill>
                <a:srgbClr val="777777"/>
              </a:solidFill>
              <a:latin typeface="Georgia" pitchFamily="18" charset="0"/>
            </a:endParaRPr>
          </a:p>
        </p:txBody>
      </p:sp>
      <p:sp>
        <p:nvSpPr>
          <p:cNvPr id="4" name="Title 1"/>
          <p:cNvSpPr txBox="1">
            <a:spLocks/>
          </p:cNvSpPr>
          <p:nvPr/>
        </p:nvSpPr>
        <p:spPr>
          <a:xfrm>
            <a:off x="18288000" y="1905000"/>
            <a:ext cx="838200" cy="4343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|Constructability</a:t>
            </a:r>
            <a:endParaRPr lang="en-US" sz="3600" b="1" dirty="0">
              <a:solidFill>
                <a:srgbClr val="777777"/>
              </a:solidFill>
              <a:latin typeface="Georgia" pitchFamily="18" charset="0"/>
            </a:endParaRPr>
          </a:p>
        </p:txBody>
      </p:sp>
      <p:grpSp>
        <p:nvGrpSpPr>
          <p:cNvPr id="5" name="Group 4"/>
          <p:cNvGrpSpPr/>
          <p:nvPr/>
        </p:nvGrpSpPr>
        <p:grpSpPr>
          <a:xfrm>
            <a:off x="10232972" y="1204065"/>
            <a:ext cx="7086600" cy="5029199"/>
            <a:chOff x="0" y="0"/>
            <a:chExt cx="5943600" cy="4196715"/>
          </a:xfrm>
        </p:grpSpPr>
        <p:grpSp>
          <p:nvGrpSpPr>
            <p:cNvPr id="6" name="Group 5"/>
            <p:cNvGrpSpPr/>
            <p:nvPr/>
          </p:nvGrpSpPr>
          <p:grpSpPr>
            <a:xfrm>
              <a:off x="0" y="0"/>
              <a:ext cx="5943600" cy="4196715"/>
              <a:chOff x="0" y="0"/>
              <a:chExt cx="5943600" cy="419671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4196715"/>
              </a:xfrm>
              <a:prstGeom prst="rect">
                <a:avLst/>
              </a:prstGeom>
            </p:spPr>
          </p:pic>
          <p:grpSp>
            <p:nvGrpSpPr>
              <p:cNvPr id="11" name="Group 10"/>
              <p:cNvGrpSpPr/>
              <p:nvPr/>
            </p:nvGrpSpPr>
            <p:grpSpPr>
              <a:xfrm>
                <a:off x="83127" y="59377"/>
                <a:ext cx="5504213" cy="4096986"/>
                <a:chOff x="0" y="0"/>
                <a:chExt cx="5504213" cy="4096986"/>
              </a:xfrm>
            </p:grpSpPr>
            <p:sp>
              <p:nvSpPr>
                <p:cNvPr id="12" name="5-Point Star 11"/>
                <p:cNvSpPr/>
                <p:nvPr/>
              </p:nvSpPr>
              <p:spPr>
                <a:xfrm>
                  <a:off x="4720442" y="0"/>
                  <a:ext cx="118753" cy="118753"/>
                </a:xfrm>
                <a:prstGeom prst="star5">
                  <a:avLst/>
                </a:prstGeom>
                <a:solidFill>
                  <a:srgbClr val="3DB5AF"/>
                </a:solidFill>
                <a:ln>
                  <a:solidFill>
                    <a:srgbClr val="3DB5A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5-Point Star 12"/>
                <p:cNvSpPr/>
                <p:nvPr/>
              </p:nvSpPr>
              <p:spPr>
                <a:xfrm>
                  <a:off x="3966359" y="2202872"/>
                  <a:ext cx="118753" cy="118753"/>
                </a:xfrm>
                <a:prstGeom prst="star5">
                  <a:avLst/>
                </a:prstGeom>
                <a:solidFill>
                  <a:srgbClr val="3DB5AF"/>
                </a:solidFill>
                <a:ln>
                  <a:solidFill>
                    <a:srgbClr val="3DB5A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5-Point Star 13"/>
                <p:cNvSpPr/>
                <p:nvPr/>
              </p:nvSpPr>
              <p:spPr>
                <a:xfrm>
                  <a:off x="5385460" y="3978233"/>
                  <a:ext cx="118753" cy="118753"/>
                </a:xfrm>
                <a:prstGeom prst="star5">
                  <a:avLst/>
                </a:prstGeom>
                <a:solidFill>
                  <a:srgbClr val="3DB5AF"/>
                </a:solidFill>
                <a:ln>
                  <a:solidFill>
                    <a:srgbClr val="3DB5A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5-Point Star 14"/>
                <p:cNvSpPr/>
                <p:nvPr/>
              </p:nvSpPr>
              <p:spPr>
                <a:xfrm>
                  <a:off x="0" y="3871355"/>
                  <a:ext cx="118753" cy="118753"/>
                </a:xfrm>
                <a:prstGeom prst="star5">
                  <a:avLst/>
                </a:prstGeom>
                <a:solidFill>
                  <a:srgbClr val="3DB5AF"/>
                </a:solidFill>
                <a:ln>
                  <a:solidFill>
                    <a:srgbClr val="3DB5A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Connector 15"/>
                <p:cNvCxnSpPr/>
                <p:nvPr/>
              </p:nvCxnSpPr>
              <p:spPr>
                <a:xfrm>
                  <a:off x="4779818" y="130628"/>
                  <a:ext cx="641268" cy="3847605"/>
                </a:xfrm>
                <a:prstGeom prst="line">
                  <a:avLst/>
                </a:prstGeom>
                <a:ln w="28575">
                  <a:solidFill>
                    <a:srgbClr val="365F91"/>
                  </a:solidFill>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flipH="1">
                  <a:off x="4055424" y="118753"/>
                  <a:ext cx="712519" cy="2107870"/>
                </a:xfrm>
                <a:prstGeom prst="line">
                  <a:avLst/>
                </a:prstGeom>
                <a:ln w="28575">
                  <a:solidFill>
                    <a:srgbClr val="365F91"/>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flipH="1">
                  <a:off x="95003" y="136566"/>
                  <a:ext cx="4684684" cy="3752602"/>
                </a:xfrm>
                <a:prstGeom prst="line">
                  <a:avLst/>
                </a:prstGeom>
                <a:ln w="28575">
                  <a:solidFill>
                    <a:srgbClr val="365F91"/>
                  </a:solidFill>
                </a:ln>
              </p:spPr>
              <p:style>
                <a:lnRef idx="1">
                  <a:schemeClr val="accent6"/>
                </a:lnRef>
                <a:fillRef idx="0">
                  <a:schemeClr val="accent6"/>
                </a:fillRef>
                <a:effectRef idx="0">
                  <a:schemeClr val="accent6"/>
                </a:effectRef>
                <a:fontRef idx="minor">
                  <a:schemeClr val="tx1"/>
                </a:fontRef>
              </p:style>
            </p:cxnSp>
          </p:grpSp>
        </p:grpSp>
        <p:sp>
          <p:nvSpPr>
            <p:cNvPr id="7" name="Text Box 2"/>
            <p:cNvSpPr txBox="1">
              <a:spLocks noChangeArrowheads="1"/>
            </p:cNvSpPr>
            <p:nvPr/>
          </p:nvSpPr>
          <p:spPr bwMode="auto">
            <a:xfrm rot="19298877">
              <a:off x="2038273" y="1435513"/>
              <a:ext cx="1568657" cy="29756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dirty="0">
                  <a:solidFill>
                    <a:srgbClr val="FF0000"/>
                  </a:solidFill>
                  <a:effectLst/>
                  <a:latin typeface="Georgia"/>
                  <a:ea typeface="Times New Roman"/>
                  <a:cs typeface="Ayuthaya"/>
                </a:rPr>
                <a:t>45.8 miles</a:t>
              </a:r>
              <a:endParaRPr lang="en-US" sz="4000" dirty="0">
                <a:solidFill>
                  <a:srgbClr val="000000"/>
                </a:solidFill>
                <a:effectLst/>
                <a:latin typeface="Georgia"/>
                <a:ea typeface="Times New Roman"/>
                <a:cs typeface="Ayuthaya"/>
              </a:endParaRPr>
            </a:p>
          </p:txBody>
        </p:sp>
        <p:sp>
          <p:nvSpPr>
            <p:cNvPr id="8" name="Text Box 2"/>
            <p:cNvSpPr txBox="1">
              <a:spLocks noChangeArrowheads="1"/>
            </p:cNvSpPr>
            <p:nvPr/>
          </p:nvSpPr>
          <p:spPr bwMode="auto">
            <a:xfrm rot="17386574">
              <a:off x="3459283" y="1150321"/>
              <a:ext cx="1532160" cy="342029"/>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dirty="0">
                  <a:solidFill>
                    <a:srgbClr val="FF0000"/>
                  </a:solidFill>
                  <a:effectLst/>
                  <a:latin typeface="Georgia"/>
                  <a:ea typeface="Times New Roman"/>
                  <a:cs typeface="Ayuthaya"/>
                </a:rPr>
                <a:t>18.3 miles</a:t>
              </a:r>
              <a:endParaRPr lang="en-US" sz="2400" dirty="0">
                <a:solidFill>
                  <a:srgbClr val="000000"/>
                </a:solidFill>
                <a:effectLst/>
                <a:latin typeface="Georgia"/>
                <a:ea typeface="Times New Roman"/>
                <a:cs typeface="Ayuthaya"/>
              </a:endParaRPr>
            </a:p>
          </p:txBody>
        </p:sp>
        <p:sp>
          <p:nvSpPr>
            <p:cNvPr id="9" name="Text Box 2"/>
            <p:cNvSpPr txBox="1">
              <a:spLocks noChangeArrowheads="1"/>
            </p:cNvSpPr>
            <p:nvPr/>
          </p:nvSpPr>
          <p:spPr bwMode="auto">
            <a:xfrm rot="4831213">
              <a:off x="4573646" y="1901499"/>
              <a:ext cx="1675747" cy="36032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400" b="1" dirty="0">
                  <a:solidFill>
                    <a:srgbClr val="FF0000"/>
                  </a:solidFill>
                  <a:effectLst/>
                  <a:latin typeface="Georgia"/>
                  <a:ea typeface="Times New Roman"/>
                  <a:cs typeface="Ayuthaya"/>
                </a:rPr>
                <a:t>31.0 miles</a:t>
              </a:r>
              <a:endParaRPr lang="en-US" sz="2400" dirty="0">
                <a:solidFill>
                  <a:srgbClr val="000000"/>
                </a:solidFill>
                <a:effectLst/>
                <a:latin typeface="Georgia"/>
                <a:ea typeface="Times New Roman"/>
                <a:cs typeface="Ayuthaya"/>
              </a:endParaRPr>
            </a:p>
          </p:txBody>
        </p: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0" y="1238250"/>
            <a:ext cx="1471613" cy="196215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6657" y="1284288"/>
            <a:ext cx="1471613" cy="196215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9638" l="0" r="100000"/>
                    </a14:imgEffect>
                  </a14:imgLayer>
                </a14:imgProps>
              </a:ext>
              <a:ext uri="{28A0092B-C50C-407E-A947-70E740481C1C}">
                <a14:useLocalDpi xmlns:a14="http://schemas.microsoft.com/office/drawing/2010/main" val="0"/>
              </a:ext>
            </a:extLst>
          </a:blip>
          <a:stretch>
            <a:fillRect/>
          </a:stretch>
        </p:blipFill>
        <p:spPr>
          <a:xfrm>
            <a:off x="20975098" y="1247215"/>
            <a:ext cx="2003997" cy="2003997"/>
          </a:xfrm>
          <a:prstGeom prst="rect">
            <a:avLst/>
          </a:prstGeom>
        </p:spPr>
      </p:pic>
      <p:sp>
        <p:nvSpPr>
          <p:cNvPr id="22" name="TextBox 21"/>
          <p:cNvSpPr txBox="1"/>
          <p:nvPr/>
        </p:nvSpPr>
        <p:spPr>
          <a:xfrm>
            <a:off x="16932901" y="-1811418"/>
            <a:ext cx="5562600" cy="1446550"/>
          </a:xfrm>
          <a:prstGeom prst="rect">
            <a:avLst/>
          </a:prstGeom>
          <a:noFill/>
        </p:spPr>
        <p:txBody>
          <a:bodyPr wrap="square" rtlCol="0">
            <a:spAutoFit/>
          </a:bodyPr>
          <a:lstStyle/>
          <a:p>
            <a:r>
              <a:rPr lang="en-US" dirty="0"/>
              <a:t>http://www.directindustry.com/prod/international-construction-equipment-bv/pile-driving-vibrator-hydraulic-64206-431915.html</a:t>
            </a:r>
          </a:p>
        </p:txBody>
      </p:sp>
      <p:sp>
        <p:nvSpPr>
          <p:cNvPr id="23" name="TextBox 22"/>
          <p:cNvSpPr txBox="1"/>
          <p:nvPr/>
        </p:nvSpPr>
        <p:spPr>
          <a:xfrm>
            <a:off x="22476451" y="-1134309"/>
            <a:ext cx="5472027" cy="769441"/>
          </a:xfrm>
          <a:prstGeom prst="rect">
            <a:avLst/>
          </a:prstGeom>
          <a:noFill/>
        </p:spPr>
        <p:txBody>
          <a:bodyPr wrap="square" rtlCol="0">
            <a:spAutoFit/>
          </a:bodyPr>
          <a:lstStyle/>
          <a:p>
            <a:r>
              <a:rPr lang="en-US" dirty="0"/>
              <a:t>http://www.lowes.com/pd_46905-432-TC248T225N_0__?productId=3185207</a:t>
            </a:r>
          </a:p>
        </p:txBody>
      </p:sp>
      <p:sp>
        <p:nvSpPr>
          <p:cNvPr id="24" name="TextBox 23"/>
          <p:cNvSpPr txBox="1"/>
          <p:nvPr/>
        </p:nvSpPr>
        <p:spPr>
          <a:xfrm>
            <a:off x="18707100" y="7315200"/>
            <a:ext cx="4000500" cy="769441"/>
          </a:xfrm>
          <a:prstGeom prst="rect">
            <a:avLst/>
          </a:prstGeom>
          <a:noFill/>
        </p:spPr>
        <p:txBody>
          <a:bodyPr wrap="square" rtlCol="0">
            <a:spAutoFit/>
          </a:bodyPr>
          <a:lstStyle/>
          <a:p>
            <a:r>
              <a:rPr lang="en-US" dirty="0"/>
              <a:t>http://www.omranista.com/eng/tech5.php</a:t>
            </a: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09944" y="3687370"/>
            <a:ext cx="5593047" cy="28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p:cNvGrpSpPr/>
          <p:nvPr/>
        </p:nvGrpSpPr>
        <p:grpSpPr>
          <a:xfrm>
            <a:off x="23545800" y="783318"/>
            <a:ext cx="2828880" cy="563057"/>
            <a:chOff x="5756749" y="1787690"/>
            <a:chExt cx="2828880" cy="563057"/>
          </a:xfrm>
        </p:grpSpPr>
        <p:sp>
          <p:nvSpPr>
            <p:cNvPr id="30" name="Title 1"/>
            <p:cNvSpPr txBox="1">
              <a:spLocks/>
            </p:cNvSpPr>
            <p:nvPr/>
          </p:nvSpPr>
          <p:spPr>
            <a:xfrm>
              <a:off x="5756749" y="1787690"/>
              <a:ext cx="241825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Sheet Piles</a:t>
              </a:r>
              <a:endParaRPr lang="en-US" sz="2400" b="0" dirty="0">
                <a:solidFill>
                  <a:srgbClr val="3DB5AF"/>
                </a:solidFill>
                <a:latin typeface="Georgia" pitchFamily="18" charset="0"/>
              </a:endParaRPr>
            </a:p>
          </p:txBody>
        </p:sp>
        <p:grpSp>
          <p:nvGrpSpPr>
            <p:cNvPr id="31" name="Group 30"/>
            <p:cNvGrpSpPr/>
            <p:nvPr/>
          </p:nvGrpSpPr>
          <p:grpSpPr>
            <a:xfrm rot="5400000">
              <a:off x="7450100" y="1150471"/>
              <a:ext cx="204179" cy="2066879"/>
              <a:chOff x="801735" y="3562704"/>
              <a:chExt cx="204179" cy="2066879"/>
            </a:xfrm>
          </p:grpSpPr>
          <p:cxnSp>
            <p:nvCxnSpPr>
              <p:cNvPr id="32" name="Shape 31"/>
              <p:cNvCxnSpPr/>
              <p:nvPr/>
            </p:nvCxnSpPr>
            <p:spPr>
              <a:xfrm rot="16200000" flipH="1">
                <a:off x="-129613" y="4596144"/>
                <a:ext cx="2066879" cy="0"/>
              </a:xfrm>
              <a:prstGeom prst="straightConnector1">
                <a:avLst/>
              </a:prstGeom>
              <a:noFill/>
              <a:ln w="9525" cap="flat">
                <a:solidFill>
                  <a:srgbClr val="999FA9"/>
                </a:solidFill>
                <a:prstDash val="solid"/>
                <a:round/>
                <a:headEnd type="none" w="lg" len="lg"/>
                <a:tailEnd type="none" w="lg" len="lg"/>
              </a:ln>
            </p:spPr>
          </p:cxnSp>
          <p:sp>
            <p:nvSpPr>
              <p:cNvPr id="33"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1800" baseline="-25000" dirty="0"/>
              </a:p>
            </p:txBody>
          </p:sp>
        </p:grpSp>
      </p:grpSp>
      <p:grpSp>
        <p:nvGrpSpPr>
          <p:cNvPr id="35" name="Group 34"/>
          <p:cNvGrpSpPr/>
          <p:nvPr/>
        </p:nvGrpSpPr>
        <p:grpSpPr>
          <a:xfrm>
            <a:off x="19320994" y="751393"/>
            <a:ext cx="3005606" cy="563057"/>
            <a:chOff x="5580022" y="1787690"/>
            <a:chExt cx="3005606" cy="563057"/>
          </a:xfrm>
        </p:grpSpPr>
        <p:sp>
          <p:nvSpPr>
            <p:cNvPr id="36" name="Title 1"/>
            <p:cNvSpPr txBox="1">
              <a:spLocks/>
            </p:cNvSpPr>
            <p:nvPr/>
          </p:nvSpPr>
          <p:spPr>
            <a:xfrm>
              <a:off x="5580022" y="1787690"/>
              <a:ext cx="2594987"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Pile and Lagging</a:t>
              </a:r>
              <a:endParaRPr lang="en-US" sz="2400" b="0" dirty="0">
                <a:solidFill>
                  <a:srgbClr val="3DB5AF"/>
                </a:solidFill>
                <a:latin typeface="Georgia" pitchFamily="18" charset="0"/>
              </a:endParaRPr>
            </a:p>
          </p:txBody>
        </p:sp>
        <p:grpSp>
          <p:nvGrpSpPr>
            <p:cNvPr id="37" name="Group 36"/>
            <p:cNvGrpSpPr/>
            <p:nvPr/>
          </p:nvGrpSpPr>
          <p:grpSpPr>
            <a:xfrm rot="5400000">
              <a:off x="7069099" y="769472"/>
              <a:ext cx="204179" cy="2828878"/>
              <a:chOff x="801735" y="3562705"/>
              <a:chExt cx="204179" cy="2828878"/>
            </a:xfrm>
          </p:grpSpPr>
          <p:cxnSp>
            <p:nvCxnSpPr>
              <p:cNvPr id="38" name="Shape 31"/>
              <p:cNvCxnSpPr/>
              <p:nvPr/>
            </p:nvCxnSpPr>
            <p:spPr>
              <a:xfrm rot="16200000" flipH="1">
                <a:off x="-510613" y="4977144"/>
                <a:ext cx="2828878" cy="0"/>
              </a:xfrm>
              <a:prstGeom prst="straightConnector1">
                <a:avLst/>
              </a:prstGeom>
              <a:noFill/>
              <a:ln w="9525" cap="flat">
                <a:solidFill>
                  <a:srgbClr val="999FA9"/>
                </a:solidFill>
                <a:prstDash val="solid"/>
                <a:round/>
                <a:headEnd type="none" w="lg" len="lg"/>
                <a:tailEnd type="none" w="lg" len="lg"/>
              </a:ln>
            </p:spPr>
          </p:cxnSp>
          <p:sp>
            <p:nvSpPr>
              <p:cNvPr id="39"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1800" baseline="-25000" dirty="0"/>
              </a:p>
            </p:txBody>
          </p:sp>
        </p:grpSp>
      </p:grpSp>
      <p:grpSp>
        <p:nvGrpSpPr>
          <p:cNvPr id="40" name="Group 39"/>
          <p:cNvGrpSpPr/>
          <p:nvPr/>
        </p:nvGrpSpPr>
        <p:grpSpPr>
          <a:xfrm>
            <a:off x="21717000" y="3124313"/>
            <a:ext cx="2199266" cy="563057"/>
            <a:chOff x="6386362" y="1787690"/>
            <a:chExt cx="2199266" cy="563057"/>
          </a:xfrm>
        </p:grpSpPr>
        <p:sp>
          <p:nvSpPr>
            <p:cNvPr id="41" name="Title 1"/>
            <p:cNvSpPr txBox="1">
              <a:spLocks/>
            </p:cNvSpPr>
            <p:nvPr/>
          </p:nvSpPr>
          <p:spPr>
            <a:xfrm>
              <a:off x="6386362" y="1787690"/>
              <a:ext cx="1788647"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Slurry Wall</a:t>
              </a:r>
              <a:endParaRPr lang="en-US" sz="2400" b="0" dirty="0">
                <a:solidFill>
                  <a:srgbClr val="3DB5AF"/>
                </a:solidFill>
                <a:latin typeface="Georgia" pitchFamily="18" charset="0"/>
              </a:endParaRPr>
            </a:p>
          </p:txBody>
        </p:sp>
        <p:grpSp>
          <p:nvGrpSpPr>
            <p:cNvPr id="42" name="Group 41"/>
            <p:cNvGrpSpPr/>
            <p:nvPr/>
          </p:nvGrpSpPr>
          <p:grpSpPr>
            <a:xfrm rot="5400000">
              <a:off x="7383905" y="1084278"/>
              <a:ext cx="204179" cy="2199266"/>
              <a:chOff x="801735" y="3562705"/>
              <a:chExt cx="204179" cy="2199266"/>
            </a:xfrm>
          </p:grpSpPr>
          <p:cxnSp>
            <p:nvCxnSpPr>
              <p:cNvPr id="43" name="Shape 31"/>
              <p:cNvCxnSpPr/>
              <p:nvPr/>
            </p:nvCxnSpPr>
            <p:spPr>
              <a:xfrm rot="16200000" flipH="1">
                <a:off x="-195807" y="4662338"/>
                <a:ext cx="2199266" cy="0"/>
              </a:xfrm>
              <a:prstGeom prst="straightConnector1">
                <a:avLst/>
              </a:prstGeom>
              <a:noFill/>
              <a:ln w="9525" cap="flat">
                <a:solidFill>
                  <a:srgbClr val="999FA9"/>
                </a:solidFill>
                <a:prstDash val="solid"/>
                <a:round/>
                <a:headEnd type="none" w="lg" len="lg"/>
                <a:tailEnd type="none" w="lg" len="lg"/>
              </a:ln>
            </p:spPr>
          </p:cxnSp>
          <p:sp>
            <p:nvSpPr>
              <p:cNvPr id="44"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1800" baseline="-25000" dirty="0"/>
              </a:p>
            </p:txBody>
          </p:sp>
        </p:grpSp>
      </p:grpSp>
    </p:spTree>
    <p:extLst>
      <p:ext uri="{BB962C8B-B14F-4D97-AF65-F5344CB8AC3E}">
        <p14:creationId xmlns:p14="http://schemas.microsoft.com/office/powerpoint/2010/main" val="268745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Literature Review</a:t>
            </a:r>
            <a:endParaRPr lang="en-US" b="0" dirty="0">
              <a:solidFill>
                <a:srgbClr val="365F91"/>
              </a:solidFill>
              <a:latin typeface="Georgia" pitchFamily="18" charset="0"/>
            </a:endParaRPr>
          </a:p>
        </p:txBody>
      </p:sp>
      <p:sp>
        <p:nvSpPr>
          <p:cNvPr id="3"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|Maslow’s Hierarchy of Needs</a:t>
            </a:r>
            <a:endParaRPr lang="en-US" sz="3600" b="1" dirty="0">
              <a:solidFill>
                <a:srgbClr val="777777"/>
              </a:solidFill>
              <a:latin typeface="Georgia" pitchFamily="18" charset="0"/>
            </a:endParaRPr>
          </a:p>
        </p:txBody>
      </p:sp>
      <p:sp>
        <p:nvSpPr>
          <p:cNvPr id="4" name="Title 1"/>
          <p:cNvSpPr txBox="1">
            <a:spLocks/>
          </p:cNvSpPr>
          <p:nvPr/>
        </p:nvSpPr>
        <p:spPr>
          <a:xfrm>
            <a:off x="18288000" y="1905000"/>
            <a:ext cx="838200" cy="4343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|5 Dysfunction of a Team</a:t>
            </a:r>
            <a:endParaRPr lang="en-US" sz="3600" b="1" dirty="0">
              <a:solidFill>
                <a:srgbClr val="777777"/>
              </a:solidFill>
              <a:latin typeface="Georgia" pitchFamily="18" charset="0"/>
            </a:endParaRPr>
          </a:p>
        </p:txBody>
      </p:sp>
      <p:graphicFrame>
        <p:nvGraphicFramePr>
          <p:cNvPr id="5" name="Diagram 4"/>
          <p:cNvGraphicFramePr/>
          <p:nvPr>
            <p:extLst>
              <p:ext uri="{D42A27DB-BD31-4B8C-83A1-F6EECF244321}">
                <p14:modId xmlns:p14="http://schemas.microsoft.com/office/powerpoint/2010/main" val="2085073365"/>
              </p:ext>
            </p:extLst>
          </p:nvPr>
        </p:nvGraphicFramePr>
        <p:xfrm>
          <a:off x="10363200" y="1371600"/>
          <a:ext cx="734504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659057063"/>
              </p:ext>
            </p:extLst>
          </p:nvPr>
        </p:nvGraphicFramePr>
        <p:xfrm>
          <a:off x="19964400" y="1371600"/>
          <a:ext cx="7188200" cy="487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6457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18288000" y="1371600"/>
            <a:ext cx="9144000" cy="129540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632187011"/>
              </p:ext>
            </p:extLst>
          </p:nvPr>
        </p:nvGraphicFramePr>
        <p:xfrm>
          <a:off x="23498176" y="3596004"/>
          <a:ext cx="3400424" cy="1320802"/>
        </p:xfrm>
        <a:graphic>
          <a:graphicData uri="http://schemas.openxmlformats.org/drawingml/2006/table">
            <a:tbl>
              <a:tblPr firstRow="1" firstCol="1" bandRow="1">
                <a:tableStyleId>{2D5ABB26-0587-4C30-8999-92F81FD0307C}</a:tableStyleId>
              </a:tblPr>
              <a:tblGrid>
                <a:gridCol w="1676399"/>
                <a:gridCol w="1724025"/>
              </a:tblGrid>
              <a:tr h="355601">
                <a:tc>
                  <a:txBody>
                    <a:bodyPr/>
                    <a:lstStyle/>
                    <a:p>
                      <a:pPr marL="0" marR="0">
                        <a:spcBef>
                          <a:spcPts val="0"/>
                        </a:spcBef>
                        <a:spcAft>
                          <a:spcPts val="0"/>
                        </a:spcAft>
                      </a:pPr>
                      <a:r>
                        <a:rPr lang="en-US" sz="2000" b="1" dirty="0">
                          <a:solidFill>
                            <a:srgbClr val="365F91"/>
                          </a:solidFill>
                          <a:effectLst/>
                          <a:latin typeface="Georgia" panose="02040502050405020303" pitchFamily="18" charset="0"/>
                        </a:rPr>
                        <a:t>Shoring</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tc>
                <a:tc>
                  <a:txBody>
                    <a:bodyPr/>
                    <a:lstStyle/>
                    <a:p>
                      <a:pPr marL="0" marR="0" algn="r">
                        <a:spcBef>
                          <a:spcPts val="0"/>
                        </a:spcBef>
                        <a:spcAft>
                          <a:spcPts val="0"/>
                        </a:spcAft>
                      </a:pPr>
                      <a:r>
                        <a:rPr lang="en-US" sz="2000" b="1" dirty="0">
                          <a:solidFill>
                            <a:srgbClr val="365F91"/>
                          </a:solidFill>
                          <a:effectLst/>
                          <a:latin typeface="Georgia" panose="02040502050405020303" pitchFamily="18" charset="0"/>
                        </a:rPr>
                        <a:t>$1,480,000</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tc>
              </a:tr>
              <a:tr h="355601">
                <a:tc>
                  <a:txBody>
                    <a:bodyPr/>
                    <a:lstStyle/>
                    <a:p>
                      <a:pPr marL="0" marR="0">
                        <a:spcBef>
                          <a:spcPts val="0"/>
                        </a:spcBef>
                        <a:spcAft>
                          <a:spcPts val="0"/>
                        </a:spcAft>
                      </a:pPr>
                      <a:r>
                        <a:rPr lang="en-US" sz="2000" b="1" dirty="0">
                          <a:solidFill>
                            <a:srgbClr val="365F91"/>
                          </a:solidFill>
                          <a:effectLst/>
                          <a:latin typeface="Georgia" panose="02040502050405020303" pitchFamily="18" charset="0"/>
                        </a:rPr>
                        <a:t>Dewatering Issues</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b="1" dirty="0">
                          <a:solidFill>
                            <a:srgbClr val="365F91"/>
                          </a:solidFill>
                          <a:effectLst/>
                          <a:latin typeface="Georgia" panose="02040502050405020303" pitchFamily="18" charset="0"/>
                        </a:rPr>
                        <a:t>$650,000</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nchor="ctr">
                    <a:lnB w="12700" cap="flat" cmpd="sng" algn="ctr">
                      <a:solidFill>
                        <a:schemeClr val="tx1"/>
                      </a:solidFill>
                      <a:prstDash val="solid"/>
                      <a:round/>
                      <a:headEnd type="none" w="med" len="med"/>
                      <a:tailEnd type="none" w="med" len="med"/>
                    </a:lnB>
                  </a:tcPr>
                </a:tc>
              </a:tr>
              <a:tr h="355601">
                <a:tc>
                  <a:txBody>
                    <a:bodyPr/>
                    <a:lstStyle/>
                    <a:p>
                      <a:pPr marL="0" marR="0">
                        <a:spcBef>
                          <a:spcPts val="0"/>
                        </a:spcBef>
                        <a:spcAft>
                          <a:spcPts val="0"/>
                        </a:spcAft>
                      </a:pPr>
                      <a:r>
                        <a:rPr lang="en-US" sz="2000" b="1" dirty="0">
                          <a:solidFill>
                            <a:srgbClr val="365F91"/>
                          </a:solidFill>
                          <a:effectLst/>
                          <a:latin typeface="Georgia" panose="02040502050405020303" pitchFamily="18" charset="0"/>
                        </a:rPr>
                        <a:t>New Total</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b="1" dirty="0">
                          <a:solidFill>
                            <a:srgbClr val="365F91"/>
                          </a:solidFill>
                          <a:effectLst/>
                          <a:latin typeface="Georgia" panose="02040502050405020303" pitchFamily="18" charset="0"/>
                        </a:rPr>
                        <a:t>$2,130,000</a:t>
                      </a:r>
                      <a:endParaRPr lang="en-US" sz="2000" b="1" dirty="0">
                        <a:solidFill>
                          <a:srgbClr val="365F91"/>
                        </a:solidFill>
                        <a:effectLst/>
                        <a:latin typeface="Georgia" panose="02040502050405020303" pitchFamily="18" charset="0"/>
                        <a:ea typeface="Times New Roman" panose="02020603050405020304" pitchFamily="18" charset="0"/>
                        <a:cs typeface="Ayuthaya"/>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grpSp>
        <p:nvGrpSpPr>
          <p:cNvPr id="17" name="Group 16"/>
          <p:cNvGrpSpPr/>
          <p:nvPr/>
        </p:nvGrpSpPr>
        <p:grpSpPr>
          <a:xfrm>
            <a:off x="18669000" y="3048000"/>
            <a:ext cx="4581524" cy="3321050"/>
            <a:chOff x="0" y="0"/>
            <a:chExt cx="4695825" cy="362585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95825" cy="3625850"/>
            </a:xfrm>
            <a:prstGeom prst="rect">
              <a:avLst/>
            </a:prstGeom>
          </p:spPr>
        </p:pic>
        <p:sp>
          <p:nvSpPr>
            <p:cNvPr id="19" name="Text Box 2"/>
            <p:cNvSpPr txBox="1">
              <a:spLocks noChangeArrowheads="1"/>
            </p:cNvSpPr>
            <p:nvPr/>
          </p:nvSpPr>
          <p:spPr bwMode="auto">
            <a:xfrm>
              <a:off x="2200275" y="1362075"/>
              <a:ext cx="1133475" cy="302260"/>
            </a:xfrm>
            <a:prstGeom prst="rect">
              <a:avLst/>
            </a:prstGeom>
            <a:solidFill>
              <a:schemeClr val="bg1">
                <a:alpha val="50000"/>
              </a:schemeClr>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400" b="1">
                  <a:solidFill>
                    <a:srgbClr val="FF0000"/>
                  </a:solidFill>
                  <a:effectLst/>
                  <a:latin typeface="Georgia" panose="02040502050405020303" pitchFamily="18" charset="0"/>
                  <a:ea typeface="Times New Roman" panose="02020603050405020304" pitchFamily="18" charset="0"/>
                  <a:cs typeface="Ayuthaya"/>
                </a:rPr>
                <a:t>.712 miles</a:t>
              </a:r>
              <a:endParaRPr lang="en-US" sz="1200">
                <a:solidFill>
                  <a:srgbClr val="000000"/>
                </a:solidFill>
                <a:effectLst/>
                <a:latin typeface="Georgia" panose="02040502050405020303" pitchFamily="18" charset="0"/>
                <a:ea typeface="Times New Roman" panose="02020603050405020304" pitchFamily="18" charset="0"/>
                <a:cs typeface="Ayuthaya"/>
              </a:endParaRPr>
            </a:p>
          </p:txBody>
        </p:sp>
      </p:grpSp>
      <p:sp>
        <p:nvSpPr>
          <p:cNvPr id="7" name="Title 1"/>
          <p:cNvSpPr txBox="1">
            <a:spLocks/>
          </p:cNvSpPr>
          <p:nvPr/>
        </p:nvSpPr>
        <p:spPr>
          <a:xfrm>
            <a:off x="9144000" y="274638"/>
            <a:ext cx="91440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365F91"/>
                </a:solidFill>
                <a:latin typeface="Georgia" pitchFamily="18" charset="0"/>
              </a:rPr>
              <a:t>Analysis 1 | Shoring System</a:t>
            </a:r>
            <a:endParaRPr lang="en-US" b="0" dirty="0">
              <a:solidFill>
                <a:srgbClr val="365F91"/>
              </a:solidFill>
              <a:latin typeface="Georgia" pitchFamily="18" charset="0"/>
            </a:endParaRP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82200" y="2207577"/>
            <a:ext cx="7696200" cy="2745423"/>
          </a:xfrm>
          <a:prstGeom prst="rect">
            <a:avLst/>
          </a:prstGeom>
        </p:spPr>
      </p:pic>
      <p:sp>
        <p:nvSpPr>
          <p:cNvPr id="11" name="Title 1"/>
          <p:cNvSpPr txBox="1">
            <a:spLocks/>
          </p:cNvSpPr>
          <p:nvPr/>
        </p:nvSpPr>
        <p:spPr>
          <a:xfrm>
            <a:off x="9144000" y="1943100"/>
            <a:ext cx="838200" cy="43053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|Pile and Lagging</a:t>
            </a:r>
            <a:endParaRPr lang="en-US" sz="3600" b="1" dirty="0">
              <a:solidFill>
                <a:srgbClr val="777777"/>
              </a:solidFill>
              <a:latin typeface="Georgia" pitchFamily="18" charset="0"/>
            </a:endParaRPr>
          </a:p>
        </p:txBody>
      </p:sp>
    </p:spTree>
    <p:extLst>
      <p:ext uri="{BB962C8B-B14F-4D97-AF65-F5344CB8AC3E}">
        <p14:creationId xmlns:p14="http://schemas.microsoft.com/office/powerpoint/2010/main" val="604572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Survey Results</a:t>
            </a:r>
            <a:endParaRPr lang="en-US" b="0" dirty="0">
              <a:solidFill>
                <a:srgbClr val="365F91"/>
              </a:solidFill>
              <a:latin typeface="Georgia" pitchFamily="18" charset="0"/>
            </a:endParaRPr>
          </a:p>
        </p:txBody>
      </p:sp>
      <p:graphicFrame>
        <p:nvGraphicFramePr>
          <p:cNvPr id="17" name="Chart 16"/>
          <p:cNvGraphicFramePr/>
          <p:nvPr>
            <p:extLst>
              <p:ext uri="{D42A27DB-BD31-4B8C-83A1-F6EECF244321}">
                <p14:modId xmlns:p14="http://schemas.microsoft.com/office/powerpoint/2010/main" val="2773527778"/>
              </p:ext>
            </p:extLst>
          </p:nvPr>
        </p:nvGraphicFramePr>
        <p:xfrm>
          <a:off x="18288000" y="838201"/>
          <a:ext cx="6172200"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val="1587307157"/>
              </p:ext>
            </p:extLst>
          </p:nvPr>
        </p:nvGraphicFramePr>
        <p:xfrm>
          <a:off x="18288000" y="3824605"/>
          <a:ext cx="6553200" cy="3033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1298685773"/>
              </p:ext>
            </p:extLst>
          </p:nvPr>
        </p:nvGraphicFramePr>
        <p:xfrm>
          <a:off x="11963400" y="990600"/>
          <a:ext cx="6324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2595336579"/>
              </p:ext>
            </p:extLst>
          </p:nvPr>
        </p:nvGraphicFramePr>
        <p:xfrm>
          <a:off x="11811000" y="3886199"/>
          <a:ext cx="6324600" cy="2971801"/>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p:cNvSpPr txBox="1">
            <a:spLocks/>
          </p:cNvSpPr>
          <p:nvPr/>
        </p:nvSpPr>
        <p:spPr>
          <a:xfrm>
            <a:off x="9144000" y="1143000"/>
            <a:ext cx="838200" cy="51054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|Team Performance</a:t>
            </a:r>
            <a:endParaRPr lang="en-US" sz="3600" b="1" dirty="0">
              <a:solidFill>
                <a:srgbClr val="777777"/>
              </a:solidFill>
              <a:latin typeface="Georgia" pitchFamily="18" charset="0"/>
            </a:endParaRPr>
          </a:p>
        </p:txBody>
      </p:sp>
      <p:sp>
        <p:nvSpPr>
          <p:cNvPr id="4" name="TextBox 3"/>
          <p:cNvSpPr txBox="1"/>
          <p:nvPr/>
        </p:nvSpPr>
        <p:spPr>
          <a:xfrm>
            <a:off x="9982200" y="2112395"/>
            <a:ext cx="3276600" cy="1274195"/>
          </a:xfrm>
          <a:prstGeom prst="rect">
            <a:avLst/>
          </a:prstGeom>
          <a:noFill/>
        </p:spPr>
        <p:txBody>
          <a:bodyPr wrap="square" rtlCol="0">
            <a:spAutoFit/>
          </a:bodyPr>
          <a:lstStyle/>
          <a:p>
            <a:pPr algn="ctr">
              <a:defRPr sz="1920" b="1" i="0" u="none" strike="noStrike" kern="1200" baseline="0">
                <a:solidFill>
                  <a:prstClr val="black"/>
                </a:solidFill>
                <a:latin typeface="Georgia" pitchFamily="18" charset="0"/>
                <a:ea typeface="+mn-ea"/>
                <a:cs typeface="+mn-cs"/>
              </a:defRPr>
            </a:pPr>
            <a:r>
              <a:rPr lang="en-US" dirty="0"/>
              <a:t>To what degree do you think your level of motivation influences your team?</a:t>
            </a:r>
          </a:p>
        </p:txBody>
      </p:sp>
      <p:sp>
        <p:nvSpPr>
          <p:cNvPr id="23" name="TextBox 22"/>
          <p:cNvSpPr txBox="1"/>
          <p:nvPr/>
        </p:nvSpPr>
        <p:spPr>
          <a:xfrm>
            <a:off x="9829800" y="4876800"/>
            <a:ext cx="3581400" cy="1274195"/>
          </a:xfrm>
          <a:prstGeom prst="rect">
            <a:avLst/>
          </a:prstGeom>
          <a:noFill/>
        </p:spPr>
        <p:txBody>
          <a:bodyPr wrap="square" rtlCol="0">
            <a:spAutoFit/>
          </a:bodyPr>
          <a:lstStyle/>
          <a:p>
            <a:pPr algn="ctr">
              <a:defRPr sz="1920" b="1" i="0" u="none" strike="noStrike" kern="1200" baseline="0">
                <a:solidFill>
                  <a:prstClr val="black"/>
                </a:solidFill>
                <a:latin typeface="Georgia" pitchFamily="18" charset="0"/>
                <a:ea typeface="+mn-ea"/>
                <a:cs typeface="+mn-cs"/>
              </a:defRPr>
            </a:pPr>
            <a:r>
              <a:rPr lang="en-US" dirty="0"/>
              <a:t>To what degree do you think an unmotivated leader would influence your team performance?</a:t>
            </a:r>
          </a:p>
        </p:txBody>
      </p:sp>
      <p:sp>
        <p:nvSpPr>
          <p:cNvPr id="24" name="TextBox 23"/>
          <p:cNvSpPr txBox="1"/>
          <p:nvPr/>
        </p:nvSpPr>
        <p:spPr>
          <a:xfrm>
            <a:off x="24003000" y="2112394"/>
            <a:ext cx="3276600" cy="1274195"/>
          </a:xfrm>
          <a:prstGeom prst="rect">
            <a:avLst/>
          </a:prstGeom>
          <a:noFill/>
        </p:spPr>
        <p:txBody>
          <a:bodyPr wrap="square" rtlCol="0">
            <a:spAutoFit/>
          </a:bodyPr>
          <a:lstStyle/>
          <a:p>
            <a:pPr algn="ctr">
              <a:defRPr sz="1920" b="1" i="0" u="none" strike="noStrike" kern="1200" baseline="0">
                <a:solidFill>
                  <a:prstClr val="black"/>
                </a:solidFill>
                <a:latin typeface="Georgia" pitchFamily="18" charset="0"/>
                <a:ea typeface="+mn-ea"/>
                <a:cs typeface="+mn-cs"/>
              </a:defRPr>
            </a:pPr>
            <a:r>
              <a:rPr lang="en-US" dirty="0"/>
              <a:t>To what degree do you think a motivated leader influences your team performance?</a:t>
            </a:r>
          </a:p>
        </p:txBody>
      </p:sp>
      <p:sp>
        <p:nvSpPr>
          <p:cNvPr id="25" name="TextBox 24"/>
          <p:cNvSpPr txBox="1"/>
          <p:nvPr/>
        </p:nvSpPr>
        <p:spPr>
          <a:xfrm>
            <a:off x="24003000" y="4876799"/>
            <a:ext cx="3276600" cy="1274195"/>
          </a:xfrm>
          <a:prstGeom prst="rect">
            <a:avLst/>
          </a:prstGeom>
          <a:noFill/>
        </p:spPr>
        <p:txBody>
          <a:bodyPr wrap="square" rtlCol="0">
            <a:spAutoFit/>
          </a:bodyPr>
          <a:lstStyle/>
          <a:p>
            <a:pPr algn="ctr">
              <a:defRPr sz="1920" b="1" i="0" u="none" strike="noStrike" kern="1200" baseline="0">
                <a:solidFill>
                  <a:prstClr val="black"/>
                </a:solidFill>
                <a:latin typeface="Georgia" pitchFamily="18" charset="0"/>
                <a:ea typeface="+mn-ea"/>
                <a:cs typeface="+mn-cs"/>
              </a:defRPr>
            </a:pPr>
            <a:r>
              <a:rPr lang="en-US" dirty="0"/>
              <a:t>To what degree do you think motivation is directly related to team performance?</a:t>
            </a:r>
          </a:p>
        </p:txBody>
      </p:sp>
    </p:spTree>
    <p:extLst>
      <p:ext uri="{BB962C8B-B14F-4D97-AF65-F5344CB8AC3E}">
        <p14:creationId xmlns:p14="http://schemas.microsoft.com/office/powerpoint/2010/main" val="270242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0" y="274638"/>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0" dirty="0" smtClean="0">
                <a:solidFill>
                  <a:srgbClr val="365F91"/>
                </a:solidFill>
                <a:latin typeface="Georgia" pitchFamily="18" charset="0"/>
              </a:rPr>
              <a:t>Original Man-loaded Schedule</a:t>
            </a:r>
            <a:endParaRPr lang="en-US" b="0" dirty="0">
              <a:solidFill>
                <a:srgbClr val="365F91"/>
              </a:solidFill>
              <a:latin typeface="Georgia" pitchFamily="18"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6439" b="37197" l="7255" r="24314"/>
                    </a14:imgEffect>
                  </a14:imgLayer>
                </a14:imgProps>
              </a:ext>
              <a:ext uri="{28A0092B-C50C-407E-A947-70E740481C1C}">
                <a14:useLocalDpi xmlns:a14="http://schemas.microsoft.com/office/drawing/2010/main" val="0"/>
              </a:ext>
            </a:extLst>
          </a:blip>
          <a:srcRect l="7371" t="6812" r="75802" b="62973"/>
          <a:stretch/>
        </p:blipFill>
        <p:spPr bwMode="auto">
          <a:xfrm>
            <a:off x="6096000" y="1417638"/>
            <a:ext cx="2071901" cy="4819422"/>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5816170" y="1037141"/>
            <a:ext cx="2261030" cy="563060"/>
            <a:chOff x="6324600" y="1722943"/>
            <a:chExt cx="2261030" cy="563060"/>
          </a:xfrm>
        </p:grpSpPr>
        <p:sp>
          <p:nvSpPr>
            <p:cNvPr id="9" name="Title 1"/>
            <p:cNvSpPr txBox="1">
              <a:spLocks/>
            </p:cNvSpPr>
            <p:nvPr/>
          </p:nvSpPr>
          <p:spPr>
            <a:xfrm>
              <a:off x="6324600" y="1722943"/>
              <a:ext cx="18504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Legend</a:t>
              </a:r>
              <a:endParaRPr lang="en-US" sz="3200" b="0" dirty="0">
                <a:solidFill>
                  <a:srgbClr val="3DB5AF"/>
                </a:solidFill>
                <a:latin typeface="Georgia" pitchFamily="18" charset="0"/>
              </a:endParaRPr>
            </a:p>
          </p:txBody>
        </p:sp>
        <p:grpSp>
          <p:nvGrpSpPr>
            <p:cNvPr id="10" name="Group 9"/>
            <p:cNvGrpSpPr/>
            <p:nvPr/>
          </p:nvGrpSpPr>
          <p:grpSpPr>
            <a:xfrm rot="5400000">
              <a:off x="7543525" y="1243899"/>
              <a:ext cx="204179" cy="1880030"/>
              <a:chOff x="801735" y="3562703"/>
              <a:chExt cx="204179" cy="1880030"/>
            </a:xfrm>
          </p:grpSpPr>
          <p:cxnSp>
            <p:nvCxnSpPr>
              <p:cNvPr id="11" name="Shape 31"/>
              <p:cNvCxnSpPr/>
              <p:nvPr/>
            </p:nvCxnSpPr>
            <p:spPr>
              <a:xfrm rot="16200000" flipH="1">
                <a:off x="-36187" y="4502718"/>
                <a:ext cx="1880030" cy="0"/>
              </a:xfrm>
              <a:prstGeom prst="straightConnector1">
                <a:avLst/>
              </a:prstGeom>
              <a:noFill/>
              <a:ln w="9525" cap="flat">
                <a:solidFill>
                  <a:srgbClr val="999FA9"/>
                </a:solidFill>
                <a:prstDash val="solid"/>
                <a:round/>
                <a:headEnd type="none" w="lg" len="lg"/>
                <a:tailEnd type="none" w="lg" len="lg"/>
              </a:ln>
            </p:spPr>
          </p:cxnSp>
          <p:sp>
            <p:nvSpPr>
              <p:cNvPr id="12"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1600202"/>
            <a:ext cx="18288000" cy="3683488"/>
          </a:xfrm>
          <a:prstGeom prst="rect">
            <a:avLst/>
          </a:prstGeom>
        </p:spPr>
      </p:pic>
    </p:spTree>
    <p:extLst>
      <p:ext uri="{BB962C8B-B14F-4D97-AF65-F5344CB8AC3E}">
        <p14:creationId xmlns:p14="http://schemas.microsoft.com/office/powerpoint/2010/main" val="206110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1201400" y="1066800"/>
            <a:ext cx="5105400" cy="5410200"/>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2278661747"/>
              </p:ext>
            </p:extLst>
          </p:nvPr>
        </p:nvGraphicFramePr>
        <p:xfrm>
          <a:off x="18288000" y="1680255"/>
          <a:ext cx="5410198" cy="2438400"/>
        </p:xfrm>
        <a:graphic>
          <a:graphicData uri="http://schemas.openxmlformats.org/drawingml/2006/table">
            <a:tbl>
              <a:tblPr firstRow="1" firstCol="1" bandRow="1"/>
              <a:tblGrid>
                <a:gridCol w="3206042"/>
                <a:gridCol w="801513"/>
                <a:gridCol w="1402643"/>
              </a:tblGrid>
              <a:tr h="0">
                <a:tc>
                  <a:txBody>
                    <a:bodyPr/>
                    <a:lstStyle/>
                    <a:p>
                      <a:pPr marL="0" marR="0" algn="r">
                        <a:spcBef>
                          <a:spcPts val="0"/>
                        </a:spcBef>
                        <a:spcAft>
                          <a:spcPts val="0"/>
                        </a:spcAft>
                      </a:pPr>
                      <a:r>
                        <a:rPr lang="en-US" sz="2000" b="1" i="1" dirty="0">
                          <a:solidFill>
                            <a:srgbClr val="000000"/>
                          </a:solidFill>
                          <a:effectLst/>
                          <a:latin typeface="Georgia" panose="02040502050405020303" pitchFamily="18" charset="0"/>
                          <a:ea typeface="Times New Roman" panose="02020603050405020304" pitchFamily="18" charset="0"/>
                          <a:cs typeface="Ayuthaya"/>
                        </a:rPr>
                        <a:t>Soil 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Water Table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ft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Angle of Friction,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35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Georgia" panose="02040502050405020303" pitchFamily="18" charset="0"/>
                          <a:ea typeface="Times New Roman" panose="02020603050405020304" pitchFamily="18" charset="0"/>
                          <a:cs typeface="Ayuthaya"/>
                        </a:rPr>
                        <a:t>Degrees (</a:t>
                      </a:r>
                      <a:r>
                        <a:rPr lang="en-US" sz="200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Moist 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125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Sat </a:t>
                      </a:r>
                      <a:r>
                        <a:rPr lang="en-US" sz="2000" i="1" dirty="0">
                          <a:solidFill>
                            <a:srgbClr val="000000"/>
                          </a:solidFill>
                          <a:effectLst/>
                          <a:latin typeface="Georgia" panose="02040502050405020303" pitchFamily="18" charset="0"/>
                          <a:ea typeface="Times New Roman" panose="02020603050405020304" pitchFamily="18" charset="0"/>
                          <a:cs typeface="Ayuthaya"/>
                        </a:rPr>
                        <a:t>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a:solidFill>
                            <a:srgbClr val="000000"/>
                          </a:solidFill>
                          <a:effectLst/>
                          <a:latin typeface="Georgia" panose="02040502050405020303" pitchFamily="18" charset="0"/>
                          <a:ea typeface="Times New Roman" panose="02020603050405020304" pitchFamily="18" charset="0"/>
                          <a:cs typeface="Ayuthaya"/>
                        </a:rPr>
                        <a:t>SAT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145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Construction surcharge, q</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250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psf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Allowable bearing, </a:t>
                      </a:r>
                      <a:r>
                        <a:rPr lang="en-US" sz="2000" i="1" dirty="0" err="1">
                          <a:solidFill>
                            <a:srgbClr val="000000"/>
                          </a:solidFill>
                          <a:effectLst/>
                          <a:latin typeface="Georgia" panose="02040502050405020303" pitchFamily="18" charset="0"/>
                          <a:ea typeface="Times New Roman" panose="02020603050405020304" pitchFamily="18" charset="0"/>
                          <a:cs typeface="Ayuthaya"/>
                        </a:rPr>
                        <a:t>q</a:t>
                      </a:r>
                      <a:r>
                        <a:rPr lang="en-US" sz="2000" i="1" baseline="-25000" dirty="0" err="1">
                          <a:solidFill>
                            <a:srgbClr val="000000"/>
                          </a:solidFill>
                          <a:effectLst/>
                          <a:latin typeface="Georgia" panose="02040502050405020303" pitchFamily="18" charset="0"/>
                          <a:ea typeface="Times New Roman" panose="02020603050405020304" pitchFamily="18" charset="0"/>
                          <a:cs typeface="Ayuthaya"/>
                        </a:rPr>
                        <a:t>a</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5000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psi</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Soil Type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 SM</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pSp>
        <p:nvGrpSpPr>
          <p:cNvPr id="13" name="Group 12"/>
          <p:cNvGrpSpPr/>
          <p:nvPr/>
        </p:nvGrpSpPr>
        <p:grpSpPr>
          <a:xfrm>
            <a:off x="18207228" y="1066800"/>
            <a:ext cx="4394621" cy="563058"/>
            <a:chOff x="4191000" y="1722943"/>
            <a:chExt cx="4394621" cy="563058"/>
          </a:xfrm>
        </p:grpSpPr>
        <p:sp>
          <p:nvSpPr>
            <p:cNvPr id="14"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Assumed Values</a:t>
              </a:r>
              <a:endParaRPr lang="en-US" sz="3200" b="0" dirty="0">
                <a:solidFill>
                  <a:srgbClr val="3DB5AF"/>
                </a:solidFill>
                <a:latin typeface="Georgia" pitchFamily="18" charset="0"/>
              </a:endParaRPr>
            </a:p>
          </p:txBody>
        </p:sp>
        <p:grpSp>
          <p:nvGrpSpPr>
            <p:cNvPr id="15" name="Group 14"/>
            <p:cNvGrpSpPr/>
            <p:nvPr/>
          </p:nvGrpSpPr>
          <p:grpSpPr>
            <a:xfrm rot="5400000">
              <a:off x="6705322" y="405702"/>
              <a:ext cx="204179" cy="3556419"/>
              <a:chOff x="801735" y="3562709"/>
              <a:chExt cx="204179" cy="3556419"/>
            </a:xfrm>
          </p:grpSpPr>
          <p:cxnSp>
            <p:nvCxnSpPr>
              <p:cNvPr id="16" name="Shape 31"/>
              <p:cNvCxnSpPr/>
              <p:nvPr/>
            </p:nvCxnSpPr>
            <p:spPr>
              <a:xfrm rot="16200000" flipH="1">
                <a:off x="-871507" y="5338040"/>
                <a:ext cx="3556419" cy="5757"/>
              </a:xfrm>
              <a:prstGeom prst="straightConnector1">
                <a:avLst/>
              </a:prstGeom>
              <a:noFill/>
              <a:ln w="9525" cap="flat">
                <a:solidFill>
                  <a:srgbClr val="999FA9"/>
                </a:solidFill>
                <a:prstDash val="solid"/>
                <a:round/>
                <a:headEnd type="none" w="lg" len="lg"/>
                <a:tailEnd type="none" w="lg" len="lg"/>
              </a:ln>
            </p:spPr>
          </p:cxnSp>
          <p:sp>
            <p:nvSpPr>
              <p:cNvPr id="17"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19" name="Group 18"/>
          <p:cNvGrpSpPr/>
          <p:nvPr/>
        </p:nvGrpSpPr>
        <p:grpSpPr>
          <a:xfrm>
            <a:off x="18207226" y="4298869"/>
            <a:ext cx="4394623" cy="563058"/>
            <a:chOff x="4191000" y="1722943"/>
            <a:chExt cx="4394623" cy="563058"/>
          </a:xfrm>
        </p:grpSpPr>
        <p:sp>
          <p:nvSpPr>
            <p:cNvPr id="20"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Calculated Values</a:t>
              </a:r>
              <a:endParaRPr lang="en-US" sz="3200" b="0" dirty="0">
                <a:solidFill>
                  <a:srgbClr val="3DB5AF"/>
                </a:solidFill>
                <a:latin typeface="Georgia" pitchFamily="18" charset="0"/>
              </a:endParaRPr>
            </a:p>
          </p:txBody>
        </p:sp>
        <p:grpSp>
          <p:nvGrpSpPr>
            <p:cNvPr id="21" name="Group 20"/>
            <p:cNvGrpSpPr/>
            <p:nvPr/>
          </p:nvGrpSpPr>
          <p:grpSpPr>
            <a:xfrm rot="5400000">
              <a:off x="6594151" y="294530"/>
              <a:ext cx="204179" cy="3778764"/>
              <a:chOff x="801735" y="3562708"/>
              <a:chExt cx="204179" cy="3778764"/>
            </a:xfrm>
          </p:grpSpPr>
          <p:cxnSp>
            <p:nvCxnSpPr>
              <p:cNvPr id="22" name="Shape 31"/>
              <p:cNvCxnSpPr/>
              <p:nvPr/>
            </p:nvCxnSpPr>
            <p:spPr>
              <a:xfrm rot="16200000" flipH="1">
                <a:off x="-985558" y="5452090"/>
                <a:ext cx="3778764" cy="0"/>
              </a:xfrm>
              <a:prstGeom prst="straightConnector1">
                <a:avLst/>
              </a:prstGeom>
              <a:noFill/>
              <a:ln w="9525" cap="flat">
                <a:solidFill>
                  <a:srgbClr val="999FA9"/>
                </a:solidFill>
                <a:prstDash val="solid"/>
                <a:round/>
                <a:headEnd type="none" w="lg" len="lg"/>
                <a:tailEnd type="none" w="lg" len="lg"/>
              </a:ln>
            </p:spPr>
          </p:cxnSp>
          <p:sp>
            <p:nvSpPr>
              <p:cNvPr id="23"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aphicFrame>
        <p:nvGraphicFramePr>
          <p:cNvPr id="45" name="Table 44"/>
          <p:cNvGraphicFramePr>
            <a:graphicFrameLocks noGrp="1"/>
          </p:cNvGraphicFramePr>
          <p:nvPr>
            <p:extLst>
              <p:ext uri="{D42A27DB-BD31-4B8C-83A1-F6EECF244321}">
                <p14:modId xmlns:p14="http://schemas.microsoft.com/office/powerpoint/2010/main" val="3260607807"/>
              </p:ext>
            </p:extLst>
          </p:nvPr>
        </p:nvGraphicFramePr>
        <p:xfrm>
          <a:off x="18745200" y="4953000"/>
          <a:ext cx="4195571" cy="1219200"/>
        </p:xfrm>
        <a:graphic>
          <a:graphicData uri="http://schemas.openxmlformats.org/drawingml/2006/table">
            <a:tbl>
              <a:tblPr firstRow="1" firstCol="1" bandRow="1"/>
              <a:tblGrid>
                <a:gridCol w="1904999"/>
                <a:gridCol w="838200"/>
                <a:gridCol w="1452372"/>
              </a:tblGrid>
              <a:tr h="0">
                <a:tc>
                  <a:txBody>
                    <a:bodyPr/>
                    <a:lstStyle/>
                    <a:p>
                      <a:pPr marL="0" marR="0" algn="r">
                        <a:spcBef>
                          <a:spcPts val="0"/>
                        </a:spcBef>
                        <a:spcAft>
                          <a:spcPts val="0"/>
                        </a:spcAft>
                      </a:pPr>
                      <a:r>
                        <a:rPr lang="en-US" sz="2000" b="1" i="1" dirty="0" smtClean="0">
                          <a:solidFill>
                            <a:srgbClr val="000000"/>
                          </a:solidFill>
                          <a:effectLst/>
                          <a:latin typeface="Georgia" panose="02040502050405020303" pitchFamily="18" charset="0"/>
                          <a:ea typeface="Times New Roman" panose="02020603050405020304" pitchFamily="18" charset="0"/>
                          <a:cs typeface="Ayuthaya"/>
                        </a:rPr>
                        <a:t>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SAT</a:t>
                      </a: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 -</a:t>
                      </a: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w</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82.6</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smtClean="0">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baseline="0"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a</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.271</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p</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3.69</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474611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1201400" y="1066800"/>
            <a:ext cx="5105400" cy="5410200"/>
          </a:xfrm>
          <a:prstGeom prst="rect">
            <a:avLst/>
          </a:prstGeom>
          <a:ln>
            <a:noFill/>
          </a:ln>
          <a:extLst>
            <a:ext uri="{53640926-AAD7-44D8-BBD7-CCE9431645EC}">
              <a14:shadowObscured xmlns:a14="http://schemas.microsoft.com/office/drawing/2010/main"/>
            </a:ext>
          </a:extLst>
        </p:spPr>
      </p:pic>
      <p:graphicFrame>
        <p:nvGraphicFramePr>
          <p:cNvPr id="3" name="Table 2"/>
          <p:cNvGraphicFramePr>
            <a:graphicFrameLocks noGrp="1"/>
          </p:cNvGraphicFramePr>
          <p:nvPr>
            <p:extLst>
              <p:ext uri="{D42A27DB-BD31-4B8C-83A1-F6EECF244321}">
                <p14:modId xmlns:p14="http://schemas.microsoft.com/office/powerpoint/2010/main" val="2539854865"/>
              </p:ext>
            </p:extLst>
          </p:nvPr>
        </p:nvGraphicFramePr>
        <p:xfrm>
          <a:off x="18288000" y="1680255"/>
          <a:ext cx="5410198" cy="2438400"/>
        </p:xfrm>
        <a:graphic>
          <a:graphicData uri="http://schemas.openxmlformats.org/drawingml/2006/table">
            <a:tbl>
              <a:tblPr firstRow="1" firstCol="1" bandRow="1"/>
              <a:tblGrid>
                <a:gridCol w="3206042"/>
                <a:gridCol w="801513"/>
                <a:gridCol w="1402643"/>
              </a:tblGrid>
              <a:tr h="0">
                <a:tc>
                  <a:txBody>
                    <a:bodyPr/>
                    <a:lstStyle/>
                    <a:p>
                      <a:pPr marL="0" marR="0" algn="r">
                        <a:spcBef>
                          <a:spcPts val="0"/>
                        </a:spcBef>
                        <a:spcAft>
                          <a:spcPts val="0"/>
                        </a:spcAft>
                      </a:pPr>
                      <a:r>
                        <a:rPr lang="en-US" sz="2000" b="1" i="1" dirty="0">
                          <a:solidFill>
                            <a:srgbClr val="000000"/>
                          </a:solidFill>
                          <a:effectLst/>
                          <a:latin typeface="Georgia" panose="02040502050405020303" pitchFamily="18" charset="0"/>
                          <a:ea typeface="Times New Roman" panose="02020603050405020304" pitchFamily="18" charset="0"/>
                          <a:cs typeface="Ayuthaya"/>
                        </a:rPr>
                        <a:t>Soil 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Water Table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ft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Angle of Friction,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35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Georgia" panose="02040502050405020303" pitchFamily="18" charset="0"/>
                          <a:ea typeface="Times New Roman" panose="02020603050405020304" pitchFamily="18" charset="0"/>
                          <a:cs typeface="Ayuthaya"/>
                        </a:rPr>
                        <a:t>Degrees (</a:t>
                      </a:r>
                      <a:r>
                        <a:rPr lang="en-US" sz="200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Moist 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125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Sat </a:t>
                      </a:r>
                      <a:r>
                        <a:rPr lang="en-US" sz="2000" i="1" dirty="0">
                          <a:solidFill>
                            <a:srgbClr val="000000"/>
                          </a:solidFill>
                          <a:effectLst/>
                          <a:latin typeface="Georgia" panose="02040502050405020303" pitchFamily="18" charset="0"/>
                          <a:ea typeface="Times New Roman" panose="02020603050405020304" pitchFamily="18" charset="0"/>
                          <a:cs typeface="Ayuthaya"/>
                        </a:rPr>
                        <a:t>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a:solidFill>
                            <a:srgbClr val="000000"/>
                          </a:solidFill>
                          <a:effectLst/>
                          <a:latin typeface="Georgia" panose="02040502050405020303" pitchFamily="18" charset="0"/>
                          <a:ea typeface="Times New Roman" panose="02020603050405020304" pitchFamily="18" charset="0"/>
                          <a:cs typeface="Ayuthaya"/>
                        </a:rPr>
                        <a:t>SAT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145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Construction surcharge, q</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250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psf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Allowable bearing, </a:t>
                      </a:r>
                      <a:r>
                        <a:rPr lang="en-US" sz="2000" i="1" dirty="0" err="1">
                          <a:solidFill>
                            <a:srgbClr val="000000"/>
                          </a:solidFill>
                          <a:effectLst/>
                          <a:latin typeface="Georgia" panose="02040502050405020303" pitchFamily="18" charset="0"/>
                          <a:ea typeface="Times New Roman" panose="02020603050405020304" pitchFamily="18" charset="0"/>
                          <a:cs typeface="Ayuthaya"/>
                        </a:rPr>
                        <a:t>q</a:t>
                      </a:r>
                      <a:r>
                        <a:rPr lang="en-US" sz="2000" i="1" baseline="-25000" dirty="0" err="1">
                          <a:solidFill>
                            <a:srgbClr val="000000"/>
                          </a:solidFill>
                          <a:effectLst/>
                          <a:latin typeface="Georgia" panose="02040502050405020303" pitchFamily="18" charset="0"/>
                          <a:ea typeface="Times New Roman" panose="02020603050405020304" pitchFamily="18" charset="0"/>
                          <a:cs typeface="Ayuthaya"/>
                        </a:rPr>
                        <a:t>a</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5000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psi</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Soil Type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 SM</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pSp>
        <p:nvGrpSpPr>
          <p:cNvPr id="13" name="Group 12"/>
          <p:cNvGrpSpPr/>
          <p:nvPr/>
        </p:nvGrpSpPr>
        <p:grpSpPr>
          <a:xfrm>
            <a:off x="18207228" y="1066800"/>
            <a:ext cx="4394621" cy="563058"/>
            <a:chOff x="4191000" y="1722943"/>
            <a:chExt cx="4394621" cy="563058"/>
          </a:xfrm>
        </p:grpSpPr>
        <p:sp>
          <p:nvSpPr>
            <p:cNvPr id="14"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Assumed Values</a:t>
              </a:r>
              <a:endParaRPr lang="en-US" sz="3200" b="0" dirty="0">
                <a:solidFill>
                  <a:srgbClr val="3DB5AF"/>
                </a:solidFill>
                <a:latin typeface="Georgia" pitchFamily="18" charset="0"/>
              </a:endParaRPr>
            </a:p>
          </p:txBody>
        </p:sp>
        <p:grpSp>
          <p:nvGrpSpPr>
            <p:cNvPr id="15" name="Group 14"/>
            <p:cNvGrpSpPr/>
            <p:nvPr/>
          </p:nvGrpSpPr>
          <p:grpSpPr>
            <a:xfrm rot="5400000">
              <a:off x="6705322" y="405702"/>
              <a:ext cx="204179" cy="3556419"/>
              <a:chOff x="801735" y="3562709"/>
              <a:chExt cx="204179" cy="3556419"/>
            </a:xfrm>
          </p:grpSpPr>
          <p:cxnSp>
            <p:nvCxnSpPr>
              <p:cNvPr id="16" name="Shape 31"/>
              <p:cNvCxnSpPr/>
              <p:nvPr/>
            </p:nvCxnSpPr>
            <p:spPr>
              <a:xfrm rot="16200000" flipH="1">
                <a:off x="-871507" y="5338040"/>
                <a:ext cx="3556419" cy="5757"/>
              </a:xfrm>
              <a:prstGeom prst="straightConnector1">
                <a:avLst/>
              </a:prstGeom>
              <a:noFill/>
              <a:ln w="9525" cap="flat">
                <a:solidFill>
                  <a:srgbClr val="999FA9"/>
                </a:solidFill>
                <a:prstDash val="solid"/>
                <a:round/>
                <a:headEnd type="none" w="lg" len="lg"/>
                <a:tailEnd type="none" w="lg" len="lg"/>
              </a:ln>
            </p:spPr>
          </p:cxnSp>
          <p:sp>
            <p:nvSpPr>
              <p:cNvPr id="17"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19" name="Group 18"/>
          <p:cNvGrpSpPr/>
          <p:nvPr/>
        </p:nvGrpSpPr>
        <p:grpSpPr>
          <a:xfrm>
            <a:off x="18207226" y="4298869"/>
            <a:ext cx="4394623" cy="563058"/>
            <a:chOff x="4191000" y="1722943"/>
            <a:chExt cx="4394623" cy="563058"/>
          </a:xfrm>
        </p:grpSpPr>
        <p:sp>
          <p:nvSpPr>
            <p:cNvPr id="20"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Calculated Values</a:t>
              </a:r>
              <a:endParaRPr lang="en-US" sz="3200" b="0" dirty="0">
                <a:solidFill>
                  <a:srgbClr val="3DB5AF"/>
                </a:solidFill>
                <a:latin typeface="Georgia" pitchFamily="18" charset="0"/>
              </a:endParaRPr>
            </a:p>
          </p:txBody>
        </p:sp>
        <p:grpSp>
          <p:nvGrpSpPr>
            <p:cNvPr id="21" name="Group 20"/>
            <p:cNvGrpSpPr/>
            <p:nvPr/>
          </p:nvGrpSpPr>
          <p:grpSpPr>
            <a:xfrm rot="5400000">
              <a:off x="6594151" y="294530"/>
              <a:ext cx="204179" cy="3778764"/>
              <a:chOff x="801735" y="3562708"/>
              <a:chExt cx="204179" cy="3778764"/>
            </a:xfrm>
          </p:grpSpPr>
          <p:cxnSp>
            <p:nvCxnSpPr>
              <p:cNvPr id="22" name="Shape 31"/>
              <p:cNvCxnSpPr/>
              <p:nvPr/>
            </p:nvCxnSpPr>
            <p:spPr>
              <a:xfrm rot="16200000" flipH="1">
                <a:off x="-985558" y="5452090"/>
                <a:ext cx="3778764" cy="0"/>
              </a:xfrm>
              <a:prstGeom prst="straightConnector1">
                <a:avLst/>
              </a:prstGeom>
              <a:noFill/>
              <a:ln w="9525" cap="flat">
                <a:solidFill>
                  <a:srgbClr val="999FA9"/>
                </a:solidFill>
                <a:prstDash val="solid"/>
                <a:round/>
                <a:headEnd type="none" w="lg" len="lg"/>
                <a:tailEnd type="none" w="lg" len="lg"/>
              </a:ln>
            </p:spPr>
          </p:cxnSp>
          <p:sp>
            <p:nvSpPr>
              <p:cNvPr id="23"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sp>
        <p:nvSpPr>
          <p:cNvPr id="39" name="TextBox 38"/>
          <p:cNvSpPr txBox="1"/>
          <p:nvPr/>
        </p:nvSpPr>
        <p:spPr>
          <a:xfrm>
            <a:off x="15087600" y="2044243"/>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smtClean="0">
                <a:solidFill>
                  <a:srgbClr val="365F91"/>
                </a:solidFill>
                <a:latin typeface="Georgia" pitchFamily="18" charset="0"/>
              </a:rPr>
              <a:t>1</a:t>
            </a:r>
            <a:r>
              <a:rPr lang="en-US" dirty="0" smtClean="0">
                <a:solidFill>
                  <a:srgbClr val="365F91"/>
                </a:solidFill>
                <a:latin typeface="Georgia" pitchFamily="18" charset="0"/>
              </a:rPr>
              <a:t>= 1.355 k</a:t>
            </a:r>
            <a:endParaRPr lang="en-US" dirty="0">
              <a:solidFill>
                <a:srgbClr val="365F91"/>
              </a:solidFill>
              <a:latin typeface="Georgia" pitchFamily="18" charset="0"/>
            </a:endParaRPr>
          </a:p>
        </p:txBody>
      </p:sp>
      <p:sp>
        <p:nvSpPr>
          <p:cNvPr id="40" name="TextBox 39"/>
          <p:cNvSpPr txBox="1"/>
          <p:nvPr/>
        </p:nvSpPr>
        <p:spPr>
          <a:xfrm>
            <a:off x="15392400" y="2723970"/>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2</a:t>
            </a:r>
            <a:r>
              <a:rPr lang="en-US" dirty="0" smtClean="0">
                <a:solidFill>
                  <a:srgbClr val="365F91"/>
                </a:solidFill>
                <a:latin typeface="Georgia" pitchFamily="18" charset="0"/>
              </a:rPr>
              <a:t>= 6.775 k</a:t>
            </a:r>
            <a:endParaRPr lang="en-US" dirty="0">
              <a:solidFill>
                <a:srgbClr val="365F91"/>
              </a:solidFill>
              <a:latin typeface="Georgia" pitchFamily="18" charset="0"/>
            </a:endParaRPr>
          </a:p>
        </p:txBody>
      </p:sp>
      <p:sp>
        <p:nvSpPr>
          <p:cNvPr id="41" name="TextBox 40"/>
          <p:cNvSpPr txBox="1"/>
          <p:nvPr/>
        </p:nvSpPr>
        <p:spPr>
          <a:xfrm>
            <a:off x="15697200" y="3403697"/>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smtClean="0">
                <a:solidFill>
                  <a:srgbClr val="365F91"/>
                </a:solidFill>
                <a:latin typeface="Georgia" pitchFamily="18" charset="0"/>
              </a:rPr>
              <a:t>3</a:t>
            </a:r>
            <a:r>
              <a:rPr lang="en-US" dirty="0" smtClean="0">
                <a:solidFill>
                  <a:srgbClr val="365F91"/>
                </a:solidFill>
                <a:latin typeface="Georgia" pitchFamily="18" charset="0"/>
              </a:rPr>
              <a:t>= 8.943 k</a:t>
            </a:r>
            <a:endParaRPr lang="en-US" dirty="0">
              <a:solidFill>
                <a:srgbClr val="365F91"/>
              </a:solidFill>
              <a:latin typeface="Georgia" pitchFamily="18" charset="0"/>
            </a:endParaRPr>
          </a:p>
        </p:txBody>
      </p:sp>
      <p:sp>
        <p:nvSpPr>
          <p:cNvPr id="42" name="TextBox 41"/>
          <p:cNvSpPr txBox="1"/>
          <p:nvPr/>
        </p:nvSpPr>
        <p:spPr>
          <a:xfrm>
            <a:off x="16002000" y="4083425"/>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4</a:t>
            </a:r>
            <a:r>
              <a:rPr lang="en-US" dirty="0" smtClean="0">
                <a:solidFill>
                  <a:srgbClr val="365F91"/>
                </a:solidFill>
                <a:latin typeface="Georgia" pitchFamily="18" charset="0"/>
              </a:rPr>
              <a:t>=6.105 k</a:t>
            </a:r>
            <a:endParaRPr lang="en-US" dirty="0">
              <a:solidFill>
                <a:srgbClr val="365F91"/>
              </a:solidFill>
              <a:latin typeface="Georgia" pitchFamily="18" charset="0"/>
            </a:endParaRPr>
          </a:p>
        </p:txBody>
      </p:sp>
      <p:sp>
        <p:nvSpPr>
          <p:cNvPr id="43" name="TextBox 42"/>
          <p:cNvSpPr txBox="1"/>
          <p:nvPr/>
        </p:nvSpPr>
        <p:spPr>
          <a:xfrm>
            <a:off x="15392400" y="5334000"/>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5</a:t>
            </a:r>
            <a:r>
              <a:rPr lang="en-US" dirty="0" smtClean="0">
                <a:solidFill>
                  <a:srgbClr val="365F91"/>
                </a:solidFill>
                <a:latin typeface="Georgia" pitchFamily="18" charset="0"/>
              </a:rPr>
              <a:t>= 5.501 k</a:t>
            </a:r>
            <a:endParaRPr lang="en-US" dirty="0">
              <a:solidFill>
                <a:srgbClr val="365F91"/>
              </a:solidFill>
              <a:latin typeface="Georgia" pitchFamily="18" charset="0"/>
            </a:endParaRPr>
          </a:p>
        </p:txBody>
      </p:sp>
      <p:sp>
        <p:nvSpPr>
          <p:cNvPr id="44" name="TextBox 43"/>
          <p:cNvSpPr txBox="1"/>
          <p:nvPr/>
        </p:nvSpPr>
        <p:spPr>
          <a:xfrm>
            <a:off x="9601200" y="5270956"/>
            <a:ext cx="1828800" cy="430887"/>
          </a:xfrm>
          <a:prstGeom prst="rect">
            <a:avLst/>
          </a:prstGeom>
          <a:noFill/>
        </p:spPr>
        <p:txBody>
          <a:bodyPr wrap="square" rtlCol="0">
            <a:spAutoFit/>
          </a:bodyPr>
          <a:lstStyle/>
          <a:p>
            <a:r>
              <a:rPr lang="en-US" dirty="0" smtClean="0">
                <a:solidFill>
                  <a:srgbClr val="365F91"/>
                </a:solidFill>
                <a:latin typeface="Georgia" pitchFamily="18" charset="0"/>
              </a:rPr>
              <a:t>L</a:t>
            </a:r>
            <a:r>
              <a:rPr lang="en-US" baseline="-25000" dirty="0" smtClean="0">
                <a:solidFill>
                  <a:srgbClr val="365F91"/>
                </a:solidFill>
                <a:latin typeface="Georgia" pitchFamily="18" charset="0"/>
              </a:rPr>
              <a:t>3</a:t>
            </a:r>
            <a:r>
              <a:rPr lang="en-US" dirty="0" smtClean="0">
                <a:solidFill>
                  <a:srgbClr val="365F91"/>
                </a:solidFill>
                <a:latin typeface="Georgia" pitchFamily="18" charset="0"/>
              </a:rPr>
              <a:t>= 6.24 </a:t>
            </a:r>
            <a:r>
              <a:rPr lang="en-US" dirty="0" err="1" smtClean="0">
                <a:solidFill>
                  <a:srgbClr val="365F91"/>
                </a:solidFill>
                <a:latin typeface="Georgia" pitchFamily="18" charset="0"/>
              </a:rPr>
              <a:t>ft</a:t>
            </a:r>
            <a:endParaRPr lang="en-US" dirty="0">
              <a:solidFill>
                <a:srgbClr val="365F91"/>
              </a:solidFill>
              <a:latin typeface="Georgia" pitchFamily="18" charset="0"/>
            </a:endParaRPr>
          </a:p>
        </p:txBody>
      </p:sp>
      <p:graphicFrame>
        <p:nvGraphicFramePr>
          <p:cNvPr id="45" name="Table 44"/>
          <p:cNvGraphicFramePr>
            <a:graphicFrameLocks noGrp="1"/>
          </p:cNvGraphicFramePr>
          <p:nvPr>
            <p:extLst>
              <p:ext uri="{D42A27DB-BD31-4B8C-83A1-F6EECF244321}">
                <p14:modId xmlns:p14="http://schemas.microsoft.com/office/powerpoint/2010/main" val="3709898360"/>
              </p:ext>
            </p:extLst>
          </p:nvPr>
        </p:nvGraphicFramePr>
        <p:xfrm>
          <a:off x="18745200" y="4953000"/>
          <a:ext cx="4195571" cy="1219200"/>
        </p:xfrm>
        <a:graphic>
          <a:graphicData uri="http://schemas.openxmlformats.org/drawingml/2006/table">
            <a:tbl>
              <a:tblPr firstRow="1" firstCol="1" bandRow="1"/>
              <a:tblGrid>
                <a:gridCol w="1904999"/>
                <a:gridCol w="838200"/>
                <a:gridCol w="1452372"/>
              </a:tblGrid>
              <a:tr h="0">
                <a:tc>
                  <a:txBody>
                    <a:bodyPr/>
                    <a:lstStyle/>
                    <a:p>
                      <a:pPr marL="0" marR="0" algn="r">
                        <a:spcBef>
                          <a:spcPts val="0"/>
                        </a:spcBef>
                        <a:spcAft>
                          <a:spcPts val="0"/>
                        </a:spcAft>
                      </a:pPr>
                      <a:r>
                        <a:rPr lang="en-US" sz="2000" b="1" i="1" dirty="0" smtClean="0">
                          <a:solidFill>
                            <a:srgbClr val="000000"/>
                          </a:solidFill>
                          <a:effectLst/>
                          <a:latin typeface="Georgia" panose="02040502050405020303" pitchFamily="18" charset="0"/>
                          <a:ea typeface="Times New Roman" panose="02020603050405020304" pitchFamily="18" charset="0"/>
                          <a:cs typeface="Ayuthaya"/>
                        </a:rPr>
                        <a:t>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SAT</a:t>
                      </a: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 -</a:t>
                      </a: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w</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82.6</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smtClean="0">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baseline="0"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a</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.271</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p</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3.69</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879864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bwMode="auto">
          <a:xfrm>
            <a:off x="11201400" y="1066800"/>
            <a:ext cx="5105400" cy="5410200"/>
          </a:xfrm>
          <a:prstGeom prst="rect">
            <a:avLst/>
          </a:prstGeom>
          <a:ln>
            <a:noFill/>
          </a:ln>
          <a:extLst>
            <a:ext uri="{53640926-AAD7-44D8-BBD7-CCE9431645EC}">
              <a14:shadowObscured xmlns:a14="http://schemas.microsoft.com/office/drawing/2010/main"/>
            </a:ext>
          </a:extLst>
        </p:spPr>
      </p:pic>
      <p:grpSp>
        <p:nvGrpSpPr>
          <p:cNvPr id="13" name="Group 12"/>
          <p:cNvGrpSpPr/>
          <p:nvPr/>
        </p:nvGrpSpPr>
        <p:grpSpPr>
          <a:xfrm>
            <a:off x="22665851" y="1143000"/>
            <a:ext cx="4394628" cy="563057"/>
            <a:chOff x="4191000" y="1787690"/>
            <a:chExt cx="4394628" cy="563057"/>
          </a:xfrm>
        </p:grpSpPr>
        <p:sp>
          <p:nvSpPr>
            <p:cNvPr id="14" name="Title 1"/>
            <p:cNvSpPr txBox="1">
              <a:spLocks/>
            </p:cNvSpPr>
            <p:nvPr/>
          </p:nvSpPr>
          <p:spPr>
            <a:xfrm>
              <a:off x="4191000" y="1787690"/>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Without Tiebacks</a:t>
              </a:r>
              <a:endParaRPr lang="en-US" sz="2400" b="0" dirty="0">
                <a:solidFill>
                  <a:srgbClr val="3DB5AF"/>
                </a:solidFill>
                <a:latin typeface="Georgia" pitchFamily="18" charset="0"/>
              </a:endParaRPr>
            </a:p>
          </p:txBody>
        </p:sp>
        <p:grpSp>
          <p:nvGrpSpPr>
            <p:cNvPr id="15" name="Group 14"/>
            <p:cNvGrpSpPr/>
            <p:nvPr/>
          </p:nvGrpSpPr>
          <p:grpSpPr>
            <a:xfrm rot="5400000">
              <a:off x="7069099" y="769472"/>
              <a:ext cx="204179" cy="2828878"/>
              <a:chOff x="801735" y="3562705"/>
              <a:chExt cx="204179" cy="2828878"/>
            </a:xfrm>
          </p:grpSpPr>
          <p:cxnSp>
            <p:nvCxnSpPr>
              <p:cNvPr id="16" name="Shape 31"/>
              <p:cNvCxnSpPr/>
              <p:nvPr/>
            </p:nvCxnSpPr>
            <p:spPr>
              <a:xfrm rot="16200000" flipH="1">
                <a:off x="-510613" y="4977144"/>
                <a:ext cx="2828878" cy="0"/>
              </a:xfrm>
              <a:prstGeom prst="straightConnector1">
                <a:avLst/>
              </a:prstGeom>
              <a:noFill/>
              <a:ln w="9525" cap="flat">
                <a:solidFill>
                  <a:srgbClr val="999FA9"/>
                </a:solidFill>
                <a:prstDash val="solid"/>
                <a:round/>
                <a:headEnd type="none" w="lg" len="lg"/>
                <a:tailEnd type="none" w="lg" len="lg"/>
              </a:ln>
            </p:spPr>
          </p:cxnSp>
          <p:sp>
            <p:nvSpPr>
              <p:cNvPr id="17"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1800" baseline="-25000" dirty="0"/>
              </a:p>
            </p:txBody>
          </p:sp>
        </p:grpSp>
      </p:grpSp>
      <p:grpSp>
        <p:nvGrpSpPr>
          <p:cNvPr id="19" name="Group 18"/>
          <p:cNvGrpSpPr/>
          <p:nvPr/>
        </p:nvGrpSpPr>
        <p:grpSpPr>
          <a:xfrm>
            <a:off x="23391065" y="2942143"/>
            <a:ext cx="3669410" cy="563057"/>
            <a:chOff x="4916214" y="1813636"/>
            <a:chExt cx="3669410" cy="563057"/>
          </a:xfrm>
        </p:grpSpPr>
        <p:sp>
          <p:nvSpPr>
            <p:cNvPr id="20" name="Title 1"/>
            <p:cNvSpPr txBox="1">
              <a:spLocks/>
            </p:cNvSpPr>
            <p:nvPr/>
          </p:nvSpPr>
          <p:spPr>
            <a:xfrm>
              <a:off x="4916214" y="1813636"/>
              <a:ext cx="3258795"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With Tiebacks</a:t>
              </a:r>
              <a:endParaRPr lang="en-US" sz="2400" b="0" dirty="0">
                <a:solidFill>
                  <a:srgbClr val="3DB5AF"/>
                </a:solidFill>
                <a:latin typeface="Georgia" pitchFamily="18" charset="0"/>
              </a:endParaRPr>
            </a:p>
          </p:txBody>
        </p:sp>
        <p:grpSp>
          <p:nvGrpSpPr>
            <p:cNvPr id="21" name="Group 20"/>
            <p:cNvGrpSpPr/>
            <p:nvPr/>
          </p:nvGrpSpPr>
          <p:grpSpPr>
            <a:xfrm rot="5400000">
              <a:off x="7282225" y="982603"/>
              <a:ext cx="204179" cy="2402619"/>
              <a:chOff x="801735" y="3562707"/>
              <a:chExt cx="204179" cy="2402619"/>
            </a:xfrm>
          </p:grpSpPr>
          <p:cxnSp>
            <p:nvCxnSpPr>
              <p:cNvPr id="22" name="Shape 31"/>
              <p:cNvCxnSpPr/>
              <p:nvPr/>
            </p:nvCxnSpPr>
            <p:spPr>
              <a:xfrm rot="16200000" flipH="1">
                <a:off x="-297484" y="4764017"/>
                <a:ext cx="2402619" cy="0"/>
              </a:xfrm>
              <a:prstGeom prst="straightConnector1">
                <a:avLst/>
              </a:prstGeom>
              <a:noFill/>
              <a:ln w="9525" cap="flat">
                <a:solidFill>
                  <a:srgbClr val="999FA9"/>
                </a:solidFill>
                <a:prstDash val="solid"/>
                <a:round/>
                <a:headEnd type="none" w="lg" len="lg"/>
                <a:tailEnd type="none" w="lg" len="lg"/>
              </a:ln>
            </p:spPr>
          </p:cxnSp>
          <p:sp>
            <p:nvSpPr>
              <p:cNvPr id="23"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2000" baseline="-25000" dirty="0"/>
              </a:p>
            </p:txBody>
          </p:sp>
        </p:grpSp>
      </p:grpSp>
      <p:sp>
        <p:nvSpPr>
          <p:cNvPr id="39" name="TextBox 38"/>
          <p:cNvSpPr txBox="1"/>
          <p:nvPr/>
        </p:nvSpPr>
        <p:spPr>
          <a:xfrm>
            <a:off x="15087600" y="2044243"/>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smtClean="0">
                <a:solidFill>
                  <a:srgbClr val="365F91"/>
                </a:solidFill>
                <a:latin typeface="Georgia" pitchFamily="18" charset="0"/>
              </a:rPr>
              <a:t>1</a:t>
            </a:r>
            <a:r>
              <a:rPr lang="en-US" dirty="0" smtClean="0">
                <a:solidFill>
                  <a:srgbClr val="365F91"/>
                </a:solidFill>
                <a:latin typeface="Georgia" pitchFamily="18" charset="0"/>
              </a:rPr>
              <a:t>= 1.355 k</a:t>
            </a:r>
            <a:endParaRPr lang="en-US" dirty="0">
              <a:solidFill>
                <a:srgbClr val="365F91"/>
              </a:solidFill>
              <a:latin typeface="Georgia" pitchFamily="18" charset="0"/>
            </a:endParaRPr>
          </a:p>
        </p:txBody>
      </p:sp>
      <p:sp>
        <p:nvSpPr>
          <p:cNvPr id="40" name="TextBox 39"/>
          <p:cNvSpPr txBox="1"/>
          <p:nvPr/>
        </p:nvSpPr>
        <p:spPr>
          <a:xfrm>
            <a:off x="15392400" y="2723970"/>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2</a:t>
            </a:r>
            <a:r>
              <a:rPr lang="en-US" dirty="0" smtClean="0">
                <a:solidFill>
                  <a:srgbClr val="365F91"/>
                </a:solidFill>
                <a:latin typeface="Georgia" pitchFamily="18" charset="0"/>
              </a:rPr>
              <a:t>= 6.775 k</a:t>
            </a:r>
            <a:endParaRPr lang="en-US" dirty="0">
              <a:solidFill>
                <a:srgbClr val="365F91"/>
              </a:solidFill>
              <a:latin typeface="Georgia" pitchFamily="18" charset="0"/>
            </a:endParaRPr>
          </a:p>
        </p:txBody>
      </p:sp>
      <p:sp>
        <p:nvSpPr>
          <p:cNvPr id="41" name="TextBox 40"/>
          <p:cNvSpPr txBox="1"/>
          <p:nvPr/>
        </p:nvSpPr>
        <p:spPr>
          <a:xfrm>
            <a:off x="15697200" y="3403697"/>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smtClean="0">
                <a:solidFill>
                  <a:srgbClr val="365F91"/>
                </a:solidFill>
                <a:latin typeface="Georgia" pitchFamily="18" charset="0"/>
              </a:rPr>
              <a:t>3</a:t>
            </a:r>
            <a:r>
              <a:rPr lang="en-US" dirty="0" smtClean="0">
                <a:solidFill>
                  <a:srgbClr val="365F91"/>
                </a:solidFill>
                <a:latin typeface="Georgia" pitchFamily="18" charset="0"/>
              </a:rPr>
              <a:t>= 8.943 k</a:t>
            </a:r>
            <a:endParaRPr lang="en-US" dirty="0">
              <a:solidFill>
                <a:srgbClr val="365F91"/>
              </a:solidFill>
              <a:latin typeface="Georgia" pitchFamily="18" charset="0"/>
            </a:endParaRPr>
          </a:p>
        </p:txBody>
      </p:sp>
      <p:sp>
        <p:nvSpPr>
          <p:cNvPr id="42" name="TextBox 41"/>
          <p:cNvSpPr txBox="1"/>
          <p:nvPr/>
        </p:nvSpPr>
        <p:spPr>
          <a:xfrm>
            <a:off x="16002000" y="4083425"/>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4</a:t>
            </a:r>
            <a:r>
              <a:rPr lang="en-US" dirty="0" smtClean="0">
                <a:solidFill>
                  <a:srgbClr val="365F91"/>
                </a:solidFill>
                <a:latin typeface="Georgia" pitchFamily="18" charset="0"/>
              </a:rPr>
              <a:t>=6.105 k</a:t>
            </a:r>
            <a:endParaRPr lang="en-US" dirty="0">
              <a:solidFill>
                <a:srgbClr val="365F91"/>
              </a:solidFill>
              <a:latin typeface="Georgia" pitchFamily="18" charset="0"/>
            </a:endParaRPr>
          </a:p>
        </p:txBody>
      </p:sp>
      <p:sp>
        <p:nvSpPr>
          <p:cNvPr id="43" name="TextBox 42"/>
          <p:cNvSpPr txBox="1"/>
          <p:nvPr/>
        </p:nvSpPr>
        <p:spPr>
          <a:xfrm>
            <a:off x="15392400" y="5334000"/>
            <a:ext cx="2057400" cy="430887"/>
          </a:xfrm>
          <a:prstGeom prst="rect">
            <a:avLst/>
          </a:prstGeom>
          <a:noFill/>
        </p:spPr>
        <p:txBody>
          <a:bodyPr wrap="square" rtlCol="0">
            <a:spAutoFit/>
          </a:bodyPr>
          <a:lstStyle/>
          <a:p>
            <a:r>
              <a:rPr lang="en-US" dirty="0" smtClean="0">
                <a:solidFill>
                  <a:srgbClr val="365F91"/>
                </a:solidFill>
                <a:latin typeface="Georgia" pitchFamily="18" charset="0"/>
              </a:rPr>
              <a:t>P</a:t>
            </a:r>
            <a:r>
              <a:rPr lang="en-US" baseline="-25000" dirty="0">
                <a:solidFill>
                  <a:srgbClr val="365F91"/>
                </a:solidFill>
                <a:latin typeface="Georgia" pitchFamily="18" charset="0"/>
              </a:rPr>
              <a:t>5</a:t>
            </a:r>
            <a:r>
              <a:rPr lang="en-US" dirty="0" smtClean="0">
                <a:solidFill>
                  <a:srgbClr val="365F91"/>
                </a:solidFill>
                <a:latin typeface="Georgia" pitchFamily="18" charset="0"/>
              </a:rPr>
              <a:t>= 5.501 k</a:t>
            </a:r>
            <a:endParaRPr lang="en-US" dirty="0">
              <a:solidFill>
                <a:srgbClr val="365F91"/>
              </a:solidFill>
              <a:latin typeface="Georgia" pitchFamily="18" charset="0"/>
            </a:endParaRPr>
          </a:p>
        </p:txBody>
      </p:sp>
      <p:sp>
        <p:nvSpPr>
          <p:cNvPr id="44" name="TextBox 43"/>
          <p:cNvSpPr txBox="1"/>
          <p:nvPr/>
        </p:nvSpPr>
        <p:spPr>
          <a:xfrm>
            <a:off x="9601200" y="5270956"/>
            <a:ext cx="1828800" cy="430887"/>
          </a:xfrm>
          <a:prstGeom prst="rect">
            <a:avLst/>
          </a:prstGeom>
          <a:noFill/>
        </p:spPr>
        <p:txBody>
          <a:bodyPr wrap="square" rtlCol="0">
            <a:spAutoFit/>
          </a:bodyPr>
          <a:lstStyle/>
          <a:p>
            <a:r>
              <a:rPr lang="en-US" dirty="0" smtClean="0">
                <a:solidFill>
                  <a:srgbClr val="365F91"/>
                </a:solidFill>
                <a:latin typeface="Georgia" pitchFamily="18" charset="0"/>
              </a:rPr>
              <a:t>L</a:t>
            </a:r>
            <a:r>
              <a:rPr lang="en-US" baseline="-25000" dirty="0" smtClean="0">
                <a:solidFill>
                  <a:srgbClr val="365F91"/>
                </a:solidFill>
                <a:latin typeface="Georgia" pitchFamily="18" charset="0"/>
              </a:rPr>
              <a:t>3</a:t>
            </a:r>
            <a:r>
              <a:rPr lang="en-US" dirty="0" smtClean="0">
                <a:solidFill>
                  <a:srgbClr val="365F91"/>
                </a:solidFill>
                <a:latin typeface="Georgia" pitchFamily="18" charset="0"/>
              </a:rPr>
              <a:t>= 6.24 </a:t>
            </a:r>
            <a:r>
              <a:rPr lang="en-US" dirty="0" err="1" smtClean="0">
                <a:solidFill>
                  <a:srgbClr val="365F91"/>
                </a:solidFill>
                <a:latin typeface="Georgia" pitchFamily="18" charset="0"/>
              </a:rPr>
              <a:t>ft</a:t>
            </a:r>
            <a:endParaRPr lang="en-US" dirty="0">
              <a:solidFill>
                <a:srgbClr val="365F91"/>
              </a:solidFill>
              <a:latin typeface="Georgia" pitchFamily="18" charset="0"/>
            </a:endParaRPr>
          </a:p>
        </p:txBody>
      </p:sp>
      <p:sp>
        <p:nvSpPr>
          <p:cNvPr id="24" name="TextBox 23"/>
          <p:cNvSpPr txBox="1"/>
          <p:nvPr/>
        </p:nvSpPr>
        <p:spPr>
          <a:xfrm>
            <a:off x="23813814" y="1777209"/>
            <a:ext cx="3084786" cy="707886"/>
          </a:xfrm>
          <a:prstGeom prst="rect">
            <a:avLst/>
          </a:prstGeom>
          <a:noFill/>
        </p:spPr>
        <p:txBody>
          <a:bodyPr wrap="square" rtlCol="0">
            <a:spAutoFit/>
          </a:bodyPr>
          <a:lstStyle/>
          <a:p>
            <a:pPr algn="r"/>
            <a:r>
              <a:rPr lang="en-US" sz="2000" dirty="0" smtClean="0">
                <a:solidFill>
                  <a:srgbClr val="365F91"/>
                </a:solidFill>
                <a:latin typeface="Georgia" pitchFamily="18" charset="0"/>
              </a:rPr>
              <a:t>H= 24.4 </a:t>
            </a:r>
            <a:r>
              <a:rPr lang="en-US" sz="2000" dirty="0" err="1" smtClean="0">
                <a:solidFill>
                  <a:srgbClr val="365F91"/>
                </a:solidFill>
                <a:latin typeface="Georgia" pitchFamily="18" charset="0"/>
              </a:rPr>
              <a:t>ft</a:t>
            </a:r>
            <a:endParaRPr lang="en-US" sz="2000" dirty="0" smtClean="0">
              <a:solidFill>
                <a:srgbClr val="365F91"/>
              </a:solidFill>
              <a:latin typeface="Georgia" pitchFamily="18" charset="0"/>
            </a:endParaRPr>
          </a:p>
          <a:p>
            <a:pPr algn="r"/>
            <a:r>
              <a:rPr lang="en-US" sz="2000" dirty="0" smtClean="0">
                <a:solidFill>
                  <a:srgbClr val="365F91"/>
                </a:solidFill>
                <a:latin typeface="Georgia" pitchFamily="18" charset="0"/>
              </a:rPr>
              <a:t>Total height= 62.64 </a:t>
            </a:r>
            <a:r>
              <a:rPr lang="en-US" sz="2000" dirty="0" err="1" smtClean="0">
                <a:solidFill>
                  <a:srgbClr val="365F91"/>
                </a:solidFill>
                <a:latin typeface="Georgia" pitchFamily="18" charset="0"/>
              </a:rPr>
              <a:t>ft</a:t>
            </a:r>
            <a:endParaRPr lang="en-US" sz="2000" dirty="0">
              <a:solidFill>
                <a:srgbClr val="365F91"/>
              </a:solidFill>
              <a:latin typeface="Georgia" pitchFamily="18" charset="0"/>
            </a:endParaRPr>
          </a:p>
        </p:txBody>
      </p:sp>
      <p:sp>
        <p:nvSpPr>
          <p:cNvPr id="26" name="TextBox 25"/>
          <p:cNvSpPr txBox="1"/>
          <p:nvPr/>
        </p:nvSpPr>
        <p:spPr>
          <a:xfrm>
            <a:off x="23813814" y="3525560"/>
            <a:ext cx="3084786" cy="1046440"/>
          </a:xfrm>
          <a:prstGeom prst="rect">
            <a:avLst/>
          </a:prstGeom>
          <a:noFill/>
        </p:spPr>
        <p:txBody>
          <a:bodyPr wrap="square" rtlCol="0">
            <a:spAutoFit/>
          </a:bodyPr>
          <a:lstStyle/>
          <a:p>
            <a:pPr algn="r"/>
            <a:r>
              <a:rPr lang="en-US" sz="2000" dirty="0" smtClean="0">
                <a:solidFill>
                  <a:srgbClr val="365F91"/>
                </a:solidFill>
                <a:latin typeface="Georgia" pitchFamily="18" charset="0"/>
              </a:rPr>
              <a:t>H= 5.5 </a:t>
            </a:r>
            <a:r>
              <a:rPr lang="en-US" sz="2000" dirty="0" err="1" smtClean="0">
                <a:solidFill>
                  <a:srgbClr val="365F91"/>
                </a:solidFill>
                <a:latin typeface="Georgia" pitchFamily="18" charset="0"/>
              </a:rPr>
              <a:t>ft</a:t>
            </a:r>
            <a:endParaRPr lang="en-US" sz="2000" dirty="0" smtClean="0">
              <a:solidFill>
                <a:srgbClr val="365F91"/>
              </a:solidFill>
              <a:latin typeface="Georgia" pitchFamily="18" charset="0"/>
            </a:endParaRPr>
          </a:p>
          <a:p>
            <a:pPr algn="r"/>
            <a:r>
              <a:rPr lang="en-US" sz="2000" dirty="0" smtClean="0">
                <a:solidFill>
                  <a:srgbClr val="365F91"/>
                </a:solidFill>
                <a:latin typeface="Georgia" pitchFamily="18" charset="0"/>
              </a:rPr>
              <a:t>Total height= 44 </a:t>
            </a:r>
            <a:r>
              <a:rPr lang="en-US" sz="2000" dirty="0" err="1" smtClean="0">
                <a:solidFill>
                  <a:srgbClr val="365F91"/>
                </a:solidFill>
                <a:latin typeface="Georgia" pitchFamily="18" charset="0"/>
              </a:rPr>
              <a:t>ft</a:t>
            </a:r>
            <a:endParaRPr lang="en-US" sz="2000" dirty="0" smtClean="0">
              <a:solidFill>
                <a:srgbClr val="365F91"/>
              </a:solidFill>
              <a:latin typeface="Georgia" pitchFamily="18" charset="0"/>
            </a:endParaRPr>
          </a:p>
          <a:p>
            <a:pPr algn="r"/>
            <a:r>
              <a:rPr lang="en-US" sz="2000" dirty="0" smtClean="0">
                <a:solidFill>
                  <a:srgbClr val="365F91"/>
                </a:solidFill>
                <a:latin typeface="Georgia" pitchFamily="18" charset="0"/>
              </a:rPr>
              <a:t>Tieback Force= 24k/</a:t>
            </a:r>
            <a:r>
              <a:rPr lang="en-US" sz="2000" dirty="0" err="1" smtClean="0">
                <a:solidFill>
                  <a:srgbClr val="365F91"/>
                </a:solidFill>
                <a:latin typeface="Georgia" pitchFamily="18" charset="0"/>
              </a:rPr>
              <a:t>ft</a:t>
            </a:r>
            <a:endParaRPr lang="en-US" sz="2000" dirty="0">
              <a:solidFill>
                <a:srgbClr val="365F91"/>
              </a:solidFill>
              <a:latin typeface="Georgia" pitchFamily="18" charset="0"/>
            </a:endParaRPr>
          </a:p>
        </p:txBody>
      </p:sp>
      <p:grpSp>
        <p:nvGrpSpPr>
          <p:cNvPr id="27" name="Group 26"/>
          <p:cNvGrpSpPr/>
          <p:nvPr/>
        </p:nvGrpSpPr>
        <p:grpSpPr>
          <a:xfrm>
            <a:off x="22576807" y="4801957"/>
            <a:ext cx="4394623" cy="532043"/>
            <a:chOff x="4191000" y="1817002"/>
            <a:chExt cx="4394623" cy="532043"/>
          </a:xfrm>
        </p:grpSpPr>
        <p:sp>
          <p:nvSpPr>
            <p:cNvPr id="28" name="Title 1"/>
            <p:cNvSpPr txBox="1">
              <a:spLocks/>
            </p:cNvSpPr>
            <p:nvPr/>
          </p:nvSpPr>
          <p:spPr>
            <a:xfrm>
              <a:off x="4191000" y="1817002"/>
              <a:ext cx="3984009" cy="53204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b="0" dirty="0" smtClean="0">
                  <a:solidFill>
                    <a:srgbClr val="3DB5AF"/>
                  </a:solidFill>
                  <a:latin typeface="Georgia" pitchFamily="18" charset="0"/>
                </a:rPr>
                <a:t>Shear and Moment</a:t>
              </a:r>
              <a:endParaRPr lang="en-US" sz="2400" b="0" dirty="0">
                <a:solidFill>
                  <a:srgbClr val="3DB5AF"/>
                </a:solidFill>
                <a:latin typeface="Georgia" pitchFamily="18" charset="0"/>
              </a:endParaRPr>
            </a:p>
          </p:txBody>
        </p:sp>
        <p:grpSp>
          <p:nvGrpSpPr>
            <p:cNvPr id="29" name="Group 28"/>
            <p:cNvGrpSpPr/>
            <p:nvPr/>
          </p:nvGrpSpPr>
          <p:grpSpPr>
            <a:xfrm rot="5400000">
              <a:off x="6885018" y="585397"/>
              <a:ext cx="204179" cy="3197030"/>
              <a:chOff x="801735" y="3562708"/>
              <a:chExt cx="204179" cy="3197030"/>
            </a:xfrm>
          </p:grpSpPr>
          <p:cxnSp>
            <p:nvCxnSpPr>
              <p:cNvPr id="30" name="Shape 31"/>
              <p:cNvCxnSpPr/>
              <p:nvPr/>
            </p:nvCxnSpPr>
            <p:spPr>
              <a:xfrm rot="16200000" flipH="1">
                <a:off x="-694691" y="5161223"/>
                <a:ext cx="3197030" cy="0"/>
              </a:xfrm>
              <a:prstGeom prst="straightConnector1">
                <a:avLst/>
              </a:prstGeom>
              <a:noFill/>
              <a:ln w="9525" cap="flat">
                <a:solidFill>
                  <a:srgbClr val="999FA9"/>
                </a:solidFill>
                <a:prstDash val="solid"/>
                <a:round/>
                <a:headEnd type="none" w="lg" len="lg"/>
                <a:tailEnd type="none" w="lg" len="lg"/>
              </a:ln>
            </p:spPr>
          </p:cxnSp>
          <p:sp>
            <p:nvSpPr>
              <p:cNvPr id="31"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sz="1800" baseline="-25000" dirty="0"/>
              </a:p>
            </p:txBody>
          </p:sp>
        </p:grpSp>
      </p:grpSp>
      <mc:AlternateContent xmlns:mc="http://schemas.openxmlformats.org/markup-compatibility/2006" xmlns:a14="http://schemas.microsoft.com/office/drawing/2010/main">
        <mc:Choice Requires="a14">
          <p:sp>
            <p:nvSpPr>
              <p:cNvPr id="32" name="TextBox 31"/>
              <p:cNvSpPr txBox="1"/>
              <p:nvPr/>
            </p:nvSpPr>
            <p:spPr>
              <a:xfrm>
                <a:off x="23813814" y="5375479"/>
                <a:ext cx="3084786" cy="707886"/>
              </a:xfrm>
              <a:prstGeom prst="rect">
                <a:avLst/>
              </a:prstGeom>
              <a:noFill/>
            </p:spPr>
            <p:txBody>
              <a:bodyPr wrap="square" rtlCol="0">
                <a:spAutoFit/>
              </a:bodyPr>
              <a:lstStyle/>
              <a:p>
                <a:pPr algn="r"/>
                <a:r>
                  <a:rPr lang="en-US" sz="2000" dirty="0" smtClean="0">
                    <a:solidFill>
                      <a:srgbClr val="365F91"/>
                    </a:solidFill>
                    <a:latin typeface="Georgia" pitchFamily="18" charset="0"/>
                  </a:rPr>
                  <a:t>Mu=239ft</a:t>
                </a:r>
                <a:r>
                  <a:rPr lang="en-US" sz="2000" dirty="0">
                    <a:solidFill>
                      <a:srgbClr val="365F91"/>
                    </a:solidFill>
                  </a:rPr>
                  <a:t> </a:t>
                </a:r>
                <a14:m>
                  <m:oMath xmlns:m="http://schemas.openxmlformats.org/officeDocument/2006/math">
                    <m:r>
                      <a:rPr lang="en-US" sz="2000">
                        <a:solidFill>
                          <a:srgbClr val="365F91"/>
                        </a:solidFill>
                        <a:latin typeface="Cambria Math"/>
                      </a:rPr>
                      <m:t>∙</m:t>
                    </m:r>
                  </m:oMath>
                </a14:m>
                <a:r>
                  <a:rPr lang="en-US" sz="2000" dirty="0" smtClean="0">
                    <a:solidFill>
                      <a:srgbClr val="365F91"/>
                    </a:solidFill>
                    <a:latin typeface="Georgia" pitchFamily="18" charset="0"/>
                  </a:rPr>
                  <a:t>k</a:t>
                </a:r>
              </a:p>
              <a:p>
                <a:pPr algn="r"/>
                <a:r>
                  <a:rPr lang="en-US" sz="2000" dirty="0" smtClean="0">
                    <a:solidFill>
                      <a:srgbClr val="365F91"/>
                    </a:solidFill>
                    <a:latin typeface="Georgia" pitchFamily="18" charset="0"/>
                  </a:rPr>
                  <a:t>Vu= 23.3 k</a:t>
                </a:r>
                <a:endParaRPr lang="en-US" sz="2000" dirty="0">
                  <a:solidFill>
                    <a:srgbClr val="365F91"/>
                  </a:solidFill>
                  <a:latin typeface="Georgia"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3813814" y="5375479"/>
                <a:ext cx="3084786" cy="707886"/>
              </a:xfrm>
              <a:prstGeom prst="rect">
                <a:avLst/>
              </a:prstGeom>
              <a:blipFill rotWithShape="1">
                <a:blip r:embed="rId3"/>
                <a:stretch>
                  <a:fillRect t="-5172" r="-1972" b="-13793"/>
                </a:stretch>
              </a:blipFill>
            </p:spPr>
            <p:txBody>
              <a:bodyPr/>
              <a:lstStyle/>
              <a:p>
                <a:r>
                  <a:rPr lang="en-US">
                    <a:noFill/>
                  </a:rPr>
                  <a:t> </a:t>
                </a:r>
              </a:p>
            </p:txBody>
          </p:sp>
        </mc:Fallback>
      </mc:AlternateContent>
      <p:graphicFrame>
        <p:nvGraphicFramePr>
          <p:cNvPr id="33" name="Table 32"/>
          <p:cNvGraphicFramePr>
            <a:graphicFrameLocks noGrp="1"/>
          </p:cNvGraphicFramePr>
          <p:nvPr>
            <p:extLst>
              <p:ext uri="{D42A27DB-BD31-4B8C-83A1-F6EECF244321}">
                <p14:modId xmlns:p14="http://schemas.microsoft.com/office/powerpoint/2010/main" val="233708137"/>
              </p:ext>
            </p:extLst>
          </p:nvPr>
        </p:nvGraphicFramePr>
        <p:xfrm>
          <a:off x="18288000" y="1680255"/>
          <a:ext cx="5410198" cy="2438400"/>
        </p:xfrm>
        <a:graphic>
          <a:graphicData uri="http://schemas.openxmlformats.org/drawingml/2006/table">
            <a:tbl>
              <a:tblPr firstRow="1" firstCol="1" bandRow="1"/>
              <a:tblGrid>
                <a:gridCol w="3206042"/>
                <a:gridCol w="801513"/>
                <a:gridCol w="1402643"/>
              </a:tblGrid>
              <a:tr h="0">
                <a:tc>
                  <a:txBody>
                    <a:bodyPr/>
                    <a:lstStyle/>
                    <a:p>
                      <a:pPr marL="0" marR="0" algn="r">
                        <a:spcBef>
                          <a:spcPts val="0"/>
                        </a:spcBef>
                        <a:spcAft>
                          <a:spcPts val="0"/>
                        </a:spcAft>
                      </a:pPr>
                      <a:r>
                        <a:rPr lang="en-US" sz="2000" b="1" i="1" dirty="0">
                          <a:solidFill>
                            <a:srgbClr val="000000"/>
                          </a:solidFill>
                          <a:effectLst/>
                          <a:latin typeface="Georgia" panose="02040502050405020303" pitchFamily="18" charset="0"/>
                          <a:ea typeface="Times New Roman" panose="02020603050405020304" pitchFamily="18" charset="0"/>
                          <a:cs typeface="Ayuthaya"/>
                        </a:rPr>
                        <a:t>Soil 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noFill/>
                      <a:prstDash val="solid"/>
                      <a:round/>
                      <a:headEnd type="none" w="med" len="med"/>
                      <a:tailEnd type="none" w="med" len="med"/>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Water Table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ft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Angle of Friction,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35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Georgia" panose="02040502050405020303" pitchFamily="18" charset="0"/>
                          <a:ea typeface="Times New Roman" panose="02020603050405020304" pitchFamily="18" charset="0"/>
                          <a:cs typeface="Ayuthaya"/>
                        </a:rPr>
                        <a:t>Degrees (</a:t>
                      </a:r>
                      <a:r>
                        <a:rPr lang="en-US" sz="200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Moist 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125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rPr>
                        <a:t>Sat </a:t>
                      </a:r>
                      <a:r>
                        <a:rPr lang="en-US" sz="2000" i="1" dirty="0">
                          <a:solidFill>
                            <a:srgbClr val="000000"/>
                          </a:solidFill>
                          <a:effectLst/>
                          <a:latin typeface="Georgia" panose="02040502050405020303" pitchFamily="18" charset="0"/>
                          <a:ea typeface="Times New Roman" panose="02020603050405020304" pitchFamily="18" charset="0"/>
                          <a:cs typeface="Ayuthaya"/>
                        </a:rPr>
                        <a:t>Unit Weight, </a:t>
                      </a:r>
                      <a:r>
                        <a:rPr lang="en-US" sz="2000" i="1" dirty="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a:solidFill>
                            <a:srgbClr val="000000"/>
                          </a:solidFill>
                          <a:effectLst/>
                          <a:latin typeface="Georgia" panose="02040502050405020303" pitchFamily="18" charset="0"/>
                          <a:ea typeface="Times New Roman" panose="02020603050405020304" pitchFamily="18" charset="0"/>
                          <a:cs typeface="Ayuthaya"/>
                        </a:rPr>
                        <a:t>SAT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145</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Construction surcharge, q</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250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a:solidFill>
                            <a:srgbClr val="000000"/>
                          </a:solidFill>
                          <a:effectLst/>
                          <a:latin typeface="Georgia" panose="02040502050405020303" pitchFamily="18" charset="0"/>
                          <a:ea typeface="Times New Roman" panose="02020603050405020304" pitchFamily="18" charset="0"/>
                          <a:cs typeface="Ayuthaya"/>
                        </a:rPr>
                        <a:t>psf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Allowable bearing, </a:t>
                      </a:r>
                      <a:r>
                        <a:rPr lang="en-US" sz="2000" i="1" dirty="0" err="1">
                          <a:solidFill>
                            <a:srgbClr val="000000"/>
                          </a:solidFill>
                          <a:effectLst/>
                          <a:latin typeface="Georgia" panose="02040502050405020303" pitchFamily="18" charset="0"/>
                          <a:ea typeface="Times New Roman" panose="02020603050405020304" pitchFamily="18" charset="0"/>
                          <a:cs typeface="Ayuthaya"/>
                        </a:rPr>
                        <a:t>q</a:t>
                      </a:r>
                      <a:r>
                        <a:rPr lang="en-US" sz="2000" i="1" baseline="-25000" dirty="0" err="1">
                          <a:solidFill>
                            <a:srgbClr val="000000"/>
                          </a:solidFill>
                          <a:effectLst/>
                          <a:latin typeface="Georgia" panose="02040502050405020303" pitchFamily="18" charset="0"/>
                          <a:ea typeface="Times New Roman" panose="02020603050405020304" pitchFamily="18" charset="0"/>
                          <a:cs typeface="Ayuthaya"/>
                        </a:rPr>
                        <a:t>a</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5000</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psi</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a:solidFill>
                            <a:srgbClr val="000000"/>
                          </a:solidFill>
                          <a:effectLst/>
                          <a:latin typeface="Georgia" panose="02040502050405020303" pitchFamily="18" charset="0"/>
                          <a:ea typeface="Times New Roman" panose="02020603050405020304" pitchFamily="18" charset="0"/>
                          <a:cs typeface="Ayuthaya"/>
                        </a:rPr>
                        <a:t>Soil Type</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 SM</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a:solidFill>
                            <a:srgbClr val="000000"/>
                          </a:solidFill>
                          <a:effectLst/>
                          <a:latin typeface="Georgia" panose="02040502050405020303" pitchFamily="18" charset="0"/>
                          <a:ea typeface="Times New Roman" panose="02020603050405020304" pitchFamily="18" charset="0"/>
                          <a:cs typeface="Ayuthaya"/>
                        </a:rPr>
                        <a:t>--</a:t>
                      </a: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grpSp>
        <p:nvGrpSpPr>
          <p:cNvPr id="34" name="Group 33"/>
          <p:cNvGrpSpPr/>
          <p:nvPr/>
        </p:nvGrpSpPr>
        <p:grpSpPr>
          <a:xfrm>
            <a:off x="18207228" y="1066800"/>
            <a:ext cx="4394621" cy="563058"/>
            <a:chOff x="4191000" y="1722943"/>
            <a:chExt cx="4394621" cy="563058"/>
          </a:xfrm>
        </p:grpSpPr>
        <p:sp>
          <p:nvSpPr>
            <p:cNvPr id="35"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Assumed Values</a:t>
              </a:r>
              <a:endParaRPr lang="en-US" sz="3200" b="0" dirty="0">
                <a:solidFill>
                  <a:srgbClr val="3DB5AF"/>
                </a:solidFill>
                <a:latin typeface="Georgia" pitchFamily="18" charset="0"/>
              </a:endParaRPr>
            </a:p>
          </p:txBody>
        </p:sp>
        <p:grpSp>
          <p:nvGrpSpPr>
            <p:cNvPr id="36" name="Group 35"/>
            <p:cNvGrpSpPr/>
            <p:nvPr/>
          </p:nvGrpSpPr>
          <p:grpSpPr>
            <a:xfrm rot="5400000">
              <a:off x="6705322" y="405702"/>
              <a:ext cx="204179" cy="3556419"/>
              <a:chOff x="801735" y="3562709"/>
              <a:chExt cx="204179" cy="3556419"/>
            </a:xfrm>
          </p:grpSpPr>
          <p:cxnSp>
            <p:nvCxnSpPr>
              <p:cNvPr id="37" name="Shape 31"/>
              <p:cNvCxnSpPr/>
              <p:nvPr/>
            </p:nvCxnSpPr>
            <p:spPr>
              <a:xfrm rot="16200000" flipH="1">
                <a:off x="-871507" y="5338040"/>
                <a:ext cx="3556419" cy="5757"/>
              </a:xfrm>
              <a:prstGeom prst="straightConnector1">
                <a:avLst/>
              </a:prstGeom>
              <a:noFill/>
              <a:ln w="9525" cap="flat">
                <a:solidFill>
                  <a:srgbClr val="999FA9"/>
                </a:solidFill>
                <a:prstDash val="solid"/>
                <a:round/>
                <a:headEnd type="none" w="lg" len="lg"/>
                <a:tailEnd type="none" w="lg" len="lg"/>
              </a:ln>
            </p:spPr>
          </p:cxnSp>
          <p:sp>
            <p:nvSpPr>
              <p:cNvPr id="38"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pSp>
        <p:nvGrpSpPr>
          <p:cNvPr id="45" name="Group 44"/>
          <p:cNvGrpSpPr/>
          <p:nvPr/>
        </p:nvGrpSpPr>
        <p:grpSpPr>
          <a:xfrm>
            <a:off x="18207226" y="4298869"/>
            <a:ext cx="4394623" cy="563058"/>
            <a:chOff x="4191000" y="1722943"/>
            <a:chExt cx="4394623" cy="563058"/>
          </a:xfrm>
        </p:grpSpPr>
        <p:sp>
          <p:nvSpPr>
            <p:cNvPr id="46" name="Title 1"/>
            <p:cNvSpPr txBox="1">
              <a:spLocks/>
            </p:cNvSpPr>
            <p:nvPr/>
          </p:nvSpPr>
          <p:spPr>
            <a:xfrm>
              <a:off x="4191000" y="1722943"/>
              <a:ext cx="3984009" cy="5630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3DB5AF"/>
                  </a:solidFill>
                  <a:latin typeface="Georgia" pitchFamily="18" charset="0"/>
                </a:rPr>
                <a:t>Calculated Values</a:t>
              </a:r>
              <a:endParaRPr lang="en-US" sz="3200" b="0" dirty="0">
                <a:solidFill>
                  <a:srgbClr val="3DB5AF"/>
                </a:solidFill>
                <a:latin typeface="Georgia" pitchFamily="18" charset="0"/>
              </a:endParaRPr>
            </a:p>
          </p:txBody>
        </p:sp>
        <p:grpSp>
          <p:nvGrpSpPr>
            <p:cNvPr id="47" name="Group 46"/>
            <p:cNvGrpSpPr/>
            <p:nvPr/>
          </p:nvGrpSpPr>
          <p:grpSpPr>
            <a:xfrm rot="5400000">
              <a:off x="6594151" y="294530"/>
              <a:ext cx="204179" cy="3778764"/>
              <a:chOff x="801735" y="3562708"/>
              <a:chExt cx="204179" cy="3778764"/>
            </a:xfrm>
          </p:grpSpPr>
          <p:cxnSp>
            <p:nvCxnSpPr>
              <p:cNvPr id="48" name="Shape 31"/>
              <p:cNvCxnSpPr/>
              <p:nvPr/>
            </p:nvCxnSpPr>
            <p:spPr>
              <a:xfrm rot="16200000" flipH="1">
                <a:off x="-985558" y="5452090"/>
                <a:ext cx="3778764" cy="0"/>
              </a:xfrm>
              <a:prstGeom prst="straightConnector1">
                <a:avLst/>
              </a:prstGeom>
              <a:noFill/>
              <a:ln w="9525" cap="flat">
                <a:solidFill>
                  <a:srgbClr val="999FA9"/>
                </a:solidFill>
                <a:prstDash val="solid"/>
                <a:round/>
                <a:headEnd type="none" w="lg" len="lg"/>
                <a:tailEnd type="none" w="lg" len="lg"/>
              </a:ln>
            </p:spPr>
          </p:cxnSp>
          <p:sp>
            <p:nvSpPr>
              <p:cNvPr id="49" name="Shape 32"/>
              <p:cNvSpPr/>
              <p:nvPr/>
            </p:nvSpPr>
            <p:spPr>
              <a:xfrm>
                <a:off x="801735" y="3769700"/>
                <a:ext cx="204179" cy="203621"/>
              </a:xfrm>
              <a:prstGeom prst="ellipse">
                <a:avLst/>
              </a:prstGeom>
              <a:solidFill>
                <a:srgbClr val="D1D1D1"/>
              </a:solidFill>
              <a:ln w="12700" cap="flat">
                <a:solidFill>
                  <a:schemeClr val="bg1">
                    <a:lumMod val="65000"/>
                  </a:schemeClr>
                </a:solidFill>
                <a:prstDash val="solid"/>
                <a:round/>
                <a:headEnd type="none" w="med" len="med"/>
                <a:tailEnd type="none" w="med" len="med"/>
              </a:ln>
            </p:spPr>
            <p:txBody>
              <a:bodyPr lIns="91425" tIns="91425" rIns="91425" bIns="91425" anchor="ctr" anchorCtr="0">
                <a:noAutofit/>
              </a:bodyPr>
              <a:lstStyle/>
              <a:p>
                <a:pPr>
                  <a:spcBef>
                    <a:spcPts val="0"/>
                  </a:spcBef>
                  <a:buNone/>
                </a:pPr>
                <a:endParaRPr baseline="-25000" dirty="0"/>
              </a:p>
            </p:txBody>
          </p:sp>
        </p:grpSp>
      </p:grpSp>
      <p:graphicFrame>
        <p:nvGraphicFramePr>
          <p:cNvPr id="50" name="Table 49"/>
          <p:cNvGraphicFramePr>
            <a:graphicFrameLocks noGrp="1"/>
          </p:cNvGraphicFramePr>
          <p:nvPr>
            <p:extLst>
              <p:ext uri="{D42A27DB-BD31-4B8C-83A1-F6EECF244321}">
                <p14:modId xmlns:p14="http://schemas.microsoft.com/office/powerpoint/2010/main" val="245572244"/>
              </p:ext>
            </p:extLst>
          </p:nvPr>
        </p:nvGraphicFramePr>
        <p:xfrm>
          <a:off x="18745200" y="4953000"/>
          <a:ext cx="4195571" cy="1219200"/>
        </p:xfrm>
        <a:graphic>
          <a:graphicData uri="http://schemas.openxmlformats.org/drawingml/2006/table">
            <a:tbl>
              <a:tblPr firstRow="1" firstCol="1" bandRow="1"/>
              <a:tblGrid>
                <a:gridCol w="1904999"/>
                <a:gridCol w="838200"/>
                <a:gridCol w="1452372"/>
              </a:tblGrid>
              <a:tr h="0">
                <a:tc>
                  <a:txBody>
                    <a:bodyPr/>
                    <a:lstStyle/>
                    <a:p>
                      <a:pPr marL="0" marR="0" algn="r">
                        <a:spcBef>
                          <a:spcPts val="0"/>
                        </a:spcBef>
                        <a:spcAft>
                          <a:spcPts val="0"/>
                        </a:spcAft>
                      </a:pPr>
                      <a:r>
                        <a:rPr lang="en-US" sz="2000" b="1" i="1" dirty="0" smtClean="0">
                          <a:solidFill>
                            <a:srgbClr val="000000"/>
                          </a:solidFill>
                          <a:effectLst/>
                          <a:latin typeface="Georgia" panose="02040502050405020303" pitchFamily="18" charset="0"/>
                          <a:ea typeface="Times New Roman" panose="02020603050405020304" pitchFamily="18" charset="0"/>
                          <a:cs typeface="Ayuthaya"/>
                        </a:rPr>
                        <a:t>Property</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err="1" smtClean="0">
                          <a:solidFill>
                            <a:srgbClr val="000000"/>
                          </a:solidFill>
                          <a:effectLst/>
                          <a:latin typeface="Georgia" panose="02040502050405020303" pitchFamily="18" charset="0"/>
                          <a:ea typeface="Times New Roman" panose="02020603050405020304" pitchFamily="18" charset="0"/>
                          <a:cs typeface="Ayuthaya"/>
                        </a:rPr>
                        <a:t>Amt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c>
                  <a:txBody>
                    <a:bodyPr/>
                    <a:lstStyle/>
                    <a:p>
                      <a:pPr marL="0" marR="0">
                        <a:spcBef>
                          <a:spcPts val="0"/>
                        </a:spcBef>
                        <a:spcAft>
                          <a:spcPts val="0"/>
                        </a:spcAft>
                      </a:pPr>
                      <a:r>
                        <a:rPr lang="en-US" sz="2000" b="1" dirty="0">
                          <a:solidFill>
                            <a:srgbClr val="000000"/>
                          </a:solidFill>
                          <a:effectLst/>
                          <a:latin typeface="Georgia" panose="02040502050405020303" pitchFamily="18" charset="0"/>
                          <a:ea typeface="Times New Roman" panose="02020603050405020304" pitchFamily="18" charset="0"/>
                          <a:cs typeface="Ayuthaya"/>
                        </a:rPr>
                        <a:t>Unit</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a:noFill/>
                    </a:lnR>
                    <a:lnT>
                      <a:noFill/>
                    </a:lnT>
                    <a:lnB w="12700" cap="flat" cmpd="sng" algn="ctr">
                      <a:solidFill>
                        <a:srgbClr val="3DB5AF"/>
                      </a:solidFill>
                      <a:prstDash val="solid"/>
                      <a:round/>
                      <a:headEnd type="none" w="med" len="med"/>
                      <a:tailEnd type="none" w="med" len="med"/>
                    </a:lnB>
                    <a:noFill/>
                  </a:tcPr>
                </a:tc>
              </a:tr>
              <a:tr h="0">
                <a:tc>
                  <a:txBody>
                    <a:bodyPr/>
                    <a:lstStyle/>
                    <a:p>
                      <a:pPr marL="0" marR="0" algn="r">
                        <a:spcBef>
                          <a:spcPts val="0"/>
                        </a:spcBef>
                        <a:spcAft>
                          <a:spcPts val="0"/>
                        </a:spcAft>
                      </a:pP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SAT</a:t>
                      </a:r>
                      <a:r>
                        <a:rPr lang="en-US" sz="2000" i="1" baseline="0" dirty="0" smtClean="0">
                          <a:solidFill>
                            <a:srgbClr val="000000"/>
                          </a:solidFill>
                          <a:effectLst/>
                          <a:latin typeface="Georgia" panose="02040502050405020303" pitchFamily="18" charset="0"/>
                          <a:ea typeface="Times New Roman" panose="02020603050405020304" pitchFamily="18" charset="0"/>
                          <a:cs typeface="Ayuthaya"/>
                        </a:rPr>
                        <a:t> -</a:t>
                      </a:r>
                      <a:r>
                        <a:rPr lang="en-US" sz="2000" i="1" dirty="0" smtClean="0">
                          <a:solidFill>
                            <a:srgbClr val="000000"/>
                          </a:solidFill>
                          <a:effectLst/>
                          <a:latin typeface="Georgia" panose="02040502050405020303" pitchFamily="18" charset="0"/>
                          <a:ea typeface="Times New Roman" panose="02020603050405020304" pitchFamily="18" charset="0"/>
                          <a:cs typeface="Ayuthaya"/>
                          <a:sym typeface="Symbol" panose="05050102010706020507" pitchFamily="18" charset="2"/>
                        </a:rPr>
                        <a:t></a:t>
                      </a:r>
                      <a:r>
                        <a:rPr lang="en-US" sz="2000" i="1" baseline="-25000" dirty="0" smtClean="0">
                          <a:solidFill>
                            <a:srgbClr val="000000"/>
                          </a:solidFill>
                          <a:effectLst/>
                          <a:latin typeface="Georgia" panose="02040502050405020303" pitchFamily="18" charset="0"/>
                          <a:ea typeface="Times New Roman" panose="02020603050405020304" pitchFamily="18" charset="0"/>
                          <a:cs typeface="Ayuthaya"/>
                        </a:rPr>
                        <a:t>w</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82.6</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r>
                        <a:rPr lang="en-US" sz="2000" dirty="0" err="1" smtClean="0">
                          <a:solidFill>
                            <a:srgbClr val="000000"/>
                          </a:solidFill>
                          <a:effectLst/>
                          <a:latin typeface="Georgia" panose="02040502050405020303" pitchFamily="18" charset="0"/>
                          <a:ea typeface="Times New Roman" panose="02020603050405020304" pitchFamily="18" charset="0"/>
                          <a:cs typeface="Ayuthaya"/>
                        </a:rPr>
                        <a:t>pcf</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r h="0">
                <a:tc>
                  <a:txBody>
                    <a:bodyPr/>
                    <a:lstStyle/>
                    <a:p>
                      <a:pPr marL="0" marR="0" algn="r">
                        <a:spcBef>
                          <a:spcPts val="0"/>
                        </a:spcBef>
                        <a:spcAft>
                          <a:spcPts val="0"/>
                        </a:spcAft>
                      </a:pPr>
                      <a:r>
                        <a:rPr lang="en-US" sz="2000" i="1" baseline="0"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a</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.271</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tcPr>
                </a:tc>
              </a:tr>
              <a:tr h="0">
                <a:tc>
                  <a:txBody>
                    <a:bodyPr/>
                    <a:lstStyle/>
                    <a:p>
                      <a:pPr marL="0" marR="0" algn="r">
                        <a:spcBef>
                          <a:spcPts val="0"/>
                        </a:spcBef>
                        <a:spcAft>
                          <a:spcPts val="0"/>
                        </a:spcAft>
                      </a:pPr>
                      <a:r>
                        <a:rPr lang="en-US" sz="2000" i="1" dirty="0" err="1" smtClean="0">
                          <a:solidFill>
                            <a:srgbClr val="000000"/>
                          </a:solidFill>
                          <a:effectLst/>
                          <a:latin typeface="Georgia" panose="02040502050405020303" pitchFamily="18" charset="0"/>
                          <a:ea typeface="Times New Roman" panose="02020603050405020304" pitchFamily="18" charset="0"/>
                          <a:cs typeface="Ayuthaya"/>
                        </a:rPr>
                        <a:t>k</a:t>
                      </a:r>
                      <a:r>
                        <a:rPr lang="en-US" sz="2000" i="1" baseline="-25000" dirty="0" err="1" smtClean="0">
                          <a:solidFill>
                            <a:srgbClr val="000000"/>
                          </a:solidFill>
                          <a:effectLst/>
                          <a:latin typeface="Georgia" panose="02040502050405020303" pitchFamily="18" charset="0"/>
                          <a:ea typeface="Times New Roman" panose="02020603050405020304" pitchFamily="18" charset="0"/>
                          <a:cs typeface="Ayuthaya"/>
                        </a:rPr>
                        <a:t>p</a:t>
                      </a:r>
                      <a:endParaRPr lang="en-US" sz="2000" baseline="-25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a:noFill/>
                    </a:lnL>
                    <a:lnR w="12700" cap="flat" cmpd="sng" algn="ctr">
                      <a:solidFill>
                        <a:srgbClr val="3DB5AF"/>
                      </a:solidFill>
                      <a:prstDash val="solid"/>
                      <a:round/>
                      <a:headEnd type="none" w="med" len="med"/>
                      <a:tailEnd type="none" w="med" len="med"/>
                    </a:lnR>
                    <a:lnT>
                      <a:noFill/>
                    </a:lnT>
                    <a:lnB>
                      <a:noFill/>
                    </a:lnB>
                    <a:noFill/>
                  </a:tcPr>
                </a:tc>
                <a:tc>
                  <a:txBody>
                    <a:bodyPr/>
                    <a:lstStyle/>
                    <a:p>
                      <a:pPr marL="0" marR="0">
                        <a:spcBef>
                          <a:spcPts val="0"/>
                        </a:spcBef>
                        <a:spcAft>
                          <a:spcPts val="0"/>
                        </a:spcAft>
                      </a:pPr>
                      <a:r>
                        <a:rPr lang="en-US" sz="2000" dirty="0" smtClean="0">
                          <a:solidFill>
                            <a:srgbClr val="000000"/>
                          </a:solidFill>
                          <a:effectLst/>
                          <a:latin typeface="Georgia" panose="02040502050405020303" pitchFamily="18" charset="0"/>
                          <a:ea typeface="Times New Roman" panose="02020603050405020304" pitchFamily="18" charset="0"/>
                          <a:cs typeface="Ayuthaya"/>
                        </a:rPr>
                        <a:t>3.69</a:t>
                      </a: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c>
                  <a:txBody>
                    <a:bodyPr/>
                    <a:lstStyle/>
                    <a:p>
                      <a:pPr marL="0" marR="0">
                        <a:spcBef>
                          <a:spcPts val="0"/>
                        </a:spcBef>
                        <a:spcAft>
                          <a:spcPts val="0"/>
                        </a:spcAft>
                      </a:pPr>
                      <a:endParaRPr lang="en-US" sz="2000" dirty="0">
                        <a:solidFill>
                          <a:srgbClr val="000000"/>
                        </a:solidFill>
                        <a:effectLst/>
                        <a:latin typeface="Georgia" panose="02040502050405020303" pitchFamily="18" charset="0"/>
                        <a:ea typeface="Times New Roman" panose="02020603050405020304" pitchFamily="18" charset="0"/>
                        <a:cs typeface="Ayuthaya"/>
                      </a:endParaRPr>
                    </a:p>
                  </a:txBody>
                  <a:tcPr marL="68580" marR="68580" marT="0" marB="0">
                    <a:lnL w="12700" cap="flat" cmpd="sng" algn="ctr">
                      <a:solidFill>
                        <a:srgbClr val="3DB5AF"/>
                      </a:solidFill>
                      <a:prstDash val="solid"/>
                      <a:round/>
                      <a:headEnd type="none" w="med" len="med"/>
                      <a:tailEnd type="none" w="med" len="med"/>
                    </a:lnL>
                    <a:lnR w="12700" cap="flat" cmpd="sng" algn="ctr">
                      <a:solidFill>
                        <a:srgbClr val="3DB5AF"/>
                      </a:solidFill>
                      <a:prstDash val="solid"/>
                      <a:round/>
                      <a:headEnd type="none" w="med" len="med"/>
                      <a:tailEnd type="none" w="med" len="med"/>
                    </a:lnR>
                    <a:lnT w="12700" cap="flat" cmpd="sng" algn="ctr">
                      <a:solidFill>
                        <a:srgbClr val="3DB5AF"/>
                      </a:solidFill>
                      <a:prstDash val="solid"/>
                      <a:round/>
                      <a:headEnd type="none" w="med" len="med"/>
                      <a:tailEnd type="none" w="med" len="med"/>
                    </a:lnT>
                    <a:lnB w="12700" cap="flat" cmpd="sng" algn="ctr">
                      <a:solidFill>
                        <a:srgbClr val="3DB5AF"/>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560360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|Sheet Piles</a:t>
            </a:r>
            <a:endParaRPr lang="en-US" sz="3600" b="1" dirty="0">
              <a:solidFill>
                <a:srgbClr val="777777"/>
              </a:solidFill>
              <a:latin typeface="Georgia" pitchFamily="18" charset="0"/>
            </a:endParaRPr>
          </a:p>
        </p:txBody>
      </p:sp>
      <p:pic>
        <p:nvPicPr>
          <p:cNvPr id="9"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82200" y="1712400"/>
            <a:ext cx="7924145" cy="4114460"/>
          </a:xfrm>
          <a:prstGeom prst="rect">
            <a:avLst/>
          </a:prstGeom>
        </p:spPr>
      </p:pic>
    </p:spTree>
    <p:extLst>
      <p:ext uri="{BB962C8B-B14F-4D97-AF65-F5344CB8AC3E}">
        <p14:creationId xmlns:p14="http://schemas.microsoft.com/office/powerpoint/2010/main" val="423423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144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|Sheet Piles</a:t>
            </a:r>
            <a:endParaRPr lang="en-US" sz="3600" b="1" dirty="0">
              <a:solidFill>
                <a:srgbClr val="777777"/>
              </a:solidFill>
              <a:latin typeface="Georgia" pitchFamily="18" charset="0"/>
            </a:endParaRPr>
          </a:p>
        </p:txBody>
      </p:sp>
      <p:sp>
        <p:nvSpPr>
          <p:cNvPr id="12" name="Title 1"/>
          <p:cNvSpPr txBox="1">
            <a:spLocks/>
          </p:cNvSpPr>
          <p:nvPr/>
        </p:nvSpPr>
        <p:spPr>
          <a:xfrm>
            <a:off x="18288000" y="3200400"/>
            <a:ext cx="838200" cy="3048000"/>
          </a:xfrm>
          <a:prstGeom prst="rect">
            <a:avLst/>
          </a:prstGeom>
        </p:spPr>
        <p:txBody>
          <a:bodyPr vert="vert270"/>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777777"/>
                </a:solidFill>
                <a:latin typeface="Georgia" pitchFamily="18" charset="0"/>
              </a:rPr>
              <a:t>|Slurry Wall</a:t>
            </a:r>
            <a:endParaRPr lang="en-US" sz="3600" b="1" dirty="0">
              <a:solidFill>
                <a:srgbClr val="777777"/>
              </a:solidFill>
              <a:latin typeface="Georgia" pitchFamily="18" charset="0"/>
            </a:endParaRPr>
          </a:p>
        </p:txBody>
      </p:sp>
      <p:pic>
        <p:nvPicPr>
          <p:cNvPr id="9"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82200" y="1712400"/>
            <a:ext cx="7924145" cy="411446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29670" y="654565"/>
            <a:ext cx="4192529" cy="6013719"/>
          </a:xfrm>
          <a:prstGeom prst="rect">
            <a:avLst/>
          </a:prstGeom>
        </p:spPr>
      </p:pic>
    </p:spTree>
    <p:extLst>
      <p:ext uri="{BB962C8B-B14F-4D97-AF65-F5344CB8AC3E}">
        <p14:creationId xmlns:p14="http://schemas.microsoft.com/office/powerpoint/2010/main" val="381580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5231</TotalTime>
  <Words>1592</Words>
  <Application>Microsoft Office PowerPoint</Application>
  <PresentationFormat>Custom</PresentationFormat>
  <Paragraphs>620</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Gonzales, Kathryn</cp:lastModifiedBy>
  <cp:revision>235</cp:revision>
  <dcterms:created xsi:type="dcterms:W3CDTF">2006-11-29T18:17:25Z</dcterms:created>
  <dcterms:modified xsi:type="dcterms:W3CDTF">2015-04-13T15:44:52Z</dcterms:modified>
</cp:coreProperties>
</file>